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74" r:id="rId5"/>
    <p:sldId id="535" r:id="rId6"/>
    <p:sldId id="536" r:id="rId7"/>
    <p:sldId id="302" r:id="rId8"/>
    <p:sldId id="304" r:id="rId9"/>
    <p:sldId id="491" r:id="rId10"/>
    <p:sldId id="537" r:id="rId11"/>
    <p:sldId id="503" r:id="rId12"/>
    <p:sldId id="470" r:id="rId13"/>
    <p:sldId id="519" r:id="rId14"/>
    <p:sldId id="520" r:id="rId15"/>
    <p:sldId id="539" r:id="rId16"/>
    <p:sldId id="540" r:id="rId17"/>
    <p:sldId id="541" r:id="rId18"/>
    <p:sldId id="521" r:id="rId19"/>
    <p:sldId id="522" r:id="rId20"/>
    <p:sldId id="523" r:id="rId21"/>
    <p:sldId id="526" r:id="rId22"/>
    <p:sldId id="542" r:id="rId23"/>
    <p:sldId id="529" r:id="rId24"/>
    <p:sldId id="510" r:id="rId25"/>
    <p:sldId id="531" r:id="rId26"/>
    <p:sldId id="530" r:id="rId27"/>
    <p:sldId id="518" r:id="rId28"/>
    <p:sldId id="532" r:id="rId29"/>
    <p:sldId id="511" r:id="rId30"/>
    <p:sldId id="513" r:id="rId31"/>
    <p:sldId id="533" r:id="rId32"/>
    <p:sldId id="51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8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2" autoAdjust="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5885F-2FB0-40D2-BE76-C44B2AD1B65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50AFDF-B1C8-45EE-83F5-701DB41ADFC8}">
      <dgm:prSet/>
      <dgm:spPr/>
      <dgm:t>
        <a:bodyPr/>
        <a:lstStyle/>
        <a:p>
          <a:r>
            <a:rPr lang="en-US"/>
            <a:t>4 Different Typologies</a:t>
          </a:r>
        </a:p>
      </dgm:t>
    </dgm:pt>
    <dgm:pt modelId="{64DEBA74-BCB3-4179-86BC-7DE5FE50A3E9}" type="parTrans" cxnId="{99E62C8C-E331-433E-AF52-77253FB72BCC}">
      <dgm:prSet/>
      <dgm:spPr/>
      <dgm:t>
        <a:bodyPr/>
        <a:lstStyle/>
        <a:p>
          <a:endParaRPr lang="en-US"/>
        </a:p>
      </dgm:t>
    </dgm:pt>
    <dgm:pt modelId="{66EDE9E7-695B-4EDB-8977-0553C8243BD4}" type="sibTrans" cxnId="{99E62C8C-E331-433E-AF52-77253FB72BCC}">
      <dgm:prSet/>
      <dgm:spPr/>
      <dgm:t>
        <a:bodyPr/>
        <a:lstStyle/>
        <a:p>
          <a:endParaRPr lang="en-US"/>
        </a:p>
      </dgm:t>
    </dgm:pt>
    <dgm:pt modelId="{5B0175BE-F558-4FDF-9F4E-52F6DFA8770F}">
      <dgm:prSet/>
      <dgm:spPr/>
      <dgm:t>
        <a:bodyPr/>
        <a:lstStyle/>
        <a:p>
          <a:r>
            <a:rPr lang="en-US"/>
            <a:t>End-of-Road on Riverfront</a:t>
          </a:r>
        </a:p>
      </dgm:t>
    </dgm:pt>
    <dgm:pt modelId="{CDEEE7F0-BC9E-49E9-AA73-F3FC2A59299A}" type="parTrans" cxnId="{25DCDBC4-1478-4699-BA01-709146060CC0}">
      <dgm:prSet/>
      <dgm:spPr/>
      <dgm:t>
        <a:bodyPr/>
        <a:lstStyle/>
        <a:p>
          <a:endParaRPr lang="en-US"/>
        </a:p>
      </dgm:t>
    </dgm:pt>
    <dgm:pt modelId="{3587A22D-0673-4BD3-8039-E772632E5FAE}" type="sibTrans" cxnId="{25DCDBC4-1478-4699-BA01-709146060CC0}">
      <dgm:prSet/>
      <dgm:spPr/>
      <dgm:t>
        <a:bodyPr/>
        <a:lstStyle/>
        <a:p>
          <a:endParaRPr lang="en-US"/>
        </a:p>
      </dgm:t>
    </dgm:pt>
    <dgm:pt modelId="{FF255790-5DCD-408C-8B5C-4FB521D08316}">
      <dgm:prSet/>
      <dgm:spPr/>
      <dgm:t>
        <a:bodyPr/>
        <a:lstStyle/>
        <a:p>
          <a:r>
            <a:rPr lang="en-US"/>
            <a:t>End-of-Road on Bayfront</a:t>
          </a:r>
        </a:p>
      </dgm:t>
    </dgm:pt>
    <dgm:pt modelId="{2696FBD0-365D-4B80-824B-95FB25C85CD8}" type="parTrans" cxnId="{C0F945CB-4329-4A32-9998-41981283C8E7}">
      <dgm:prSet/>
      <dgm:spPr/>
      <dgm:t>
        <a:bodyPr/>
        <a:lstStyle/>
        <a:p>
          <a:endParaRPr lang="en-US"/>
        </a:p>
      </dgm:t>
    </dgm:pt>
    <dgm:pt modelId="{0EFE1DC3-78CC-4889-A16A-58706EB09D2F}" type="sibTrans" cxnId="{C0F945CB-4329-4A32-9998-41981283C8E7}">
      <dgm:prSet/>
      <dgm:spPr/>
      <dgm:t>
        <a:bodyPr/>
        <a:lstStyle/>
        <a:p>
          <a:endParaRPr lang="en-US"/>
        </a:p>
      </dgm:t>
    </dgm:pt>
    <dgm:pt modelId="{9DE7A860-FD48-42F2-8953-C906614B686E}">
      <dgm:prSet/>
      <dgm:spPr/>
      <dgm:t>
        <a:bodyPr/>
        <a:lstStyle/>
        <a:p>
          <a:r>
            <a:rPr lang="en-US"/>
            <a:t>Park on Riverfront</a:t>
          </a:r>
        </a:p>
      </dgm:t>
    </dgm:pt>
    <dgm:pt modelId="{FBE2652D-BD66-4081-91CF-7AE3952021D5}" type="parTrans" cxnId="{2349278E-15B5-4FBA-BC88-209C2A9683BC}">
      <dgm:prSet/>
      <dgm:spPr/>
      <dgm:t>
        <a:bodyPr/>
        <a:lstStyle/>
        <a:p>
          <a:endParaRPr lang="en-US"/>
        </a:p>
      </dgm:t>
    </dgm:pt>
    <dgm:pt modelId="{597E051E-C540-48A4-9EEE-B16173852577}" type="sibTrans" cxnId="{2349278E-15B5-4FBA-BC88-209C2A9683BC}">
      <dgm:prSet/>
      <dgm:spPr/>
      <dgm:t>
        <a:bodyPr/>
        <a:lstStyle/>
        <a:p>
          <a:endParaRPr lang="en-US"/>
        </a:p>
      </dgm:t>
    </dgm:pt>
    <dgm:pt modelId="{FB7C59C8-0DD4-482F-850D-6F40AF3E933A}">
      <dgm:prSet/>
      <dgm:spPr/>
      <dgm:t>
        <a:bodyPr/>
        <a:lstStyle/>
        <a:p>
          <a:r>
            <a:rPr lang="en-US"/>
            <a:t>Park on Bayfront</a:t>
          </a:r>
        </a:p>
      </dgm:t>
    </dgm:pt>
    <dgm:pt modelId="{1AC2ADCB-2B88-4154-BA9C-65D95C49D860}" type="parTrans" cxnId="{902634EA-2517-4CAC-A4A2-D63889E2288A}">
      <dgm:prSet/>
      <dgm:spPr/>
      <dgm:t>
        <a:bodyPr/>
        <a:lstStyle/>
        <a:p>
          <a:endParaRPr lang="en-US"/>
        </a:p>
      </dgm:t>
    </dgm:pt>
    <dgm:pt modelId="{B92F2ABB-D4C9-453B-A805-3AC973FFC116}" type="sibTrans" cxnId="{902634EA-2517-4CAC-A4A2-D63889E2288A}">
      <dgm:prSet/>
      <dgm:spPr/>
      <dgm:t>
        <a:bodyPr/>
        <a:lstStyle/>
        <a:p>
          <a:endParaRPr lang="en-US"/>
        </a:p>
      </dgm:t>
    </dgm:pt>
    <dgm:pt modelId="{2C952E53-5575-4BB1-8F43-147A3A795A00}">
      <dgm:prSet/>
      <dgm:spPr/>
      <dgm:t>
        <a:bodyPr/>
        <a:lstStyle/>
        <a:p>
          <a:r>
            <a:rPr lang="en-US"/>
            <a:t>Each Typology has 3 Options</a:t>
          </a:r>
        </a:p>
      </dgm:t>
    </dgm:pt>
    <dgm:pt modelId="{4C0E5C59-EA2F-47BC-9542-92BFDCFAB945}" type="parTrans" cxnId="{7F035961-ED31-4244-858F-54E69513533D}">
      <dgm:prSet/>
      <dgm:spPr/>
      <dgm:t>
        <a:bodyPr/>
        <a:lstStyle/>
        <a:p>
          <a:endParaRPr lang="en-US"/>
        </a:p>
      </dgm:t>
    </dgm:pt>
    <dgm:pt modelId="{41CA1B07-8103-4A98-8320-C49AF162F4D6}" type="sibTrans" cxnId="{7F035961-ED31-4244-858F-54E69513533D}">
      <dgm:prSet/>
      <dgm:spPr/>
      <dgm:t>
        <a:bodyPr/>
        <a:lstStyle/>
        <a:p>
          <a:endParaRPr lang="en-US"/>
        </a:p>
      </dgm:t>
    </dgm:pt>
    <dgm:pt modelId="{8D889F9B-6AB6-4A8F-B0F4-7C4DCFCA5A43}">
      <dgm:prSet/>
      <dgm:spPr/>
      <dgm:t>
        <a:bodyPr/>
        <a:lstStyle/>
        <a:p>
          <a:r>
            <a:rPr lang="en-US"/>
            <a:t>These options go from simplest to more complex</a:t>
          </a:r>
        </a:p>
      </dgm:t>
    </dgm:pt>
    <dgm:pt modelId="{950FDDDA-6DAC-490E-91E1-732D4F026AFB}" type="parTrans" cxnId="{BF9B35C5-2099-4040-BE78-C0F433EEA442}">
      <dgm:prSet/>
      <dgm:spPr/>
      <dgm:t>
        <a:bodyPr/>
        <a:lstStyle/>
        <a:p>
          <a:endParaRPr lang="en-US"/>
        </a:p>
      </dgm:t>
    </dgm:pt>
    <dgm:pt modelId="{9B34457C-8A16-4168-AB22-D74715410AB8}" type="sibTrans" cxnId="{BF9B35C5-2099-4040-BE78-C0F433EEA442}">
      <dgm:prSet/>
      <dgm:spPr/>
      <dgm:t>
        <a:bodyPr/>
        <a:lstStyle/>
        <a:p>
          <a:endParaRPr lang="en-US"/>
        </a:p>
      </dgm:t>
    </dgm:pt>
    <dgm:pt modelId="{4A19479A-9AE3-44CD-A19D-98E4EDDB377A}">
      <dgm:prSet/>
      <dgm:spPr/>
      <dgm:t>
        <a:bodyPr/>
        <a:lstStyle/>
        <a:p>
          <a:r>
            <a:rPr lang="en-US" dirty="0"/>
            <a:t>We used real locations within the City but they are </a:t>
          </a:r>
          <a:r>
            <a:rPr lang="en-US" b="1" dirty="0"/>
            <a:t>not final designs </a:t>
          </a:r>
          <a:r>
            <a:rPr lang="en-US" dirty="0"/>
            <a:t>and </a:t>
          </a:r>
          <a:r>
            <a:rPr lang="en-US" b="1" dirty="0"/>
            <a:t>not currently being planned </a:t>
          </a:r>
          <a:r>
            <a:rPr lang="en-US" dirty="0"/>
            <a:t>– goal is to have resilient examples that can be used in these or other sites</a:t>
          </a:r>
        </a:p>
      </dgm:t>
    </dgm:pt>
    <dgm:pt modelId="{E9B51391-092B-4229-B652-6030EF6AA30E}" type="parTrans" cxnId="{1921B6F5-E315-46A3-9C4E-BCCC9D85E6AC}">
      <dgm:prSet/>
      <dgm:spPr/>
      <dgm:t>
        <a:bodyPr/>
        <a:lstStyle/>
        <a:p>
          <a:endParaRPr lang="en-US"/>
        </a:p>
      </dgm:t>
    </dgm:pt>
    <dgm:pt modelId="{E001C352-66A4-49A3-9063-5018D2F01D6A}" type="sibTrans" cxnId="{1921B6F5-E315-46A3-9C4E-BCCC9D85E6AC}">
      <dgm:prSet/>
      <dgm:spPr/>
      <dgm:t>
        <a:bodyPr/>
        <a:lstStyle/>
        <a:p>
          <a:endParaRPr lang="en-US"/>
        </a:p>
      </dgm:t>
    </dgm:pt>
    <dgm:pt modelId="{0E0B2811-F3C5-4DF5-B063-56A29FDCBE58}" type="pres">
      <dgm:prSet presAssocID="{8165885F-2FB0-40D2-BE76-C44B2AD1B65D}" presName="Name0" presStyleCnt="0">
        <dgm:presLayoutVars>
          <dgm:dir/>
          <dgm:animLvl val="lvl"/>
          <dgm:resizeHandles val="exact"/>
        </dgm:presLayoutVars>
      </dgm:prSet>
      <dgm:spPr/>
    </dgm:pt>
    <dgm:pt modelId="{BE13AC06-6BCD-4E34-A3C4-0A842F47E37A}" type="pres">
      <dgm:prSet presAssocID="{4A19479A-9AE3-44CD-A19D-98E4EDDB377A}" presName="boxAndChildren" presStyleCnt="0"/>
      <dgm:spPr/>
    </dgm:pt>
    <dgm:pt modelId="{33E6A16C-0F8E-4013-ACC7-181BCD1428EE}" type="pres">
      <dgm:prSet presAssocID="{4A19479A-9AE3-44CD-A19D-98E4EDDB377A}" presName="parentTextBox" presStyleLbl="node1" presStyleIdx="0" presStyleCnt="3"/>
      <dgm:spPr/>
    </dgm:pt>
    <dgm:pt modelId="{5FC88EF8-DEB4-401B-9510-7728E21910A5}" type="pres">
      <dgm:prSet presAssocID="{41CA1B07-8103-4A98-8320-C49AF162F4D6}" presName="sp" presStyleCnt="0"/>
      <dgm:spPr/>
    </dgm:pt>
    <dgm:pt modelId="{6AC406E8-DB1E-48D3-A2D2-276E04F1E582}" type="pres">
      <dgm:prSet presAssocID="{2C952E53-5575-4BB1-8F43-147A3A795A00}" presName="arrowAndChildren" presStyleCnt="0"/>
      <dgm:spPr/>
    </dgm:pt>
    <dgm:pt modelId="{7F9D1856-9E96-4CDB-95A7-834AC471B9A5}" type="pres">
      <dgm:prSet presAssocID="{2C952E53-5575-4BB1-8F43-147A3A795A00}" presName="parentTextArrow" presStyleLbl="node1" presStyleIdx="0" presStyleCnt="3"/>
      <dgm:spPr/>
    </dgm:pt>
    <dgm:pt modelId="{A63E50FF-4919-440E-BFED-062E6AD32E95}" type="pres">
      <dgm:prSet presAssocID="{2C952E53-5575-4BB1-8F43-147A3A795A00}" presName="arrow" presStyleLbl="node1" presStyleIdx="1" presStyleCnt="3"/>
      <dgm:spPr/>
    </dgm:pt>
    <dgm:pt modelId="{3D0CF9E6-E8FC-4DFD-8BDF-239804261839}" type="pres">
      <dgm:prSet presAssocID="{2C952E53-5575-4BB1-8F43-147A3A795A00}" presName="descendantArrow" presStyleCnt="0"/>
      <dgm:spPr/>
    </dgm:pt>
    <dgm:pt modelId="{B481ED29-554B-4BDD-8CA3-1B178345AAA7}" type="pres">
      <dgm:prSet presAssocID="{8D889F9B-6AB6-4A8F-B0F4-7C4DCFCA5A43}" presName="childTextArrow" presStyleLbl="fgAccFollowNode1" presStyleIdx="0" presStyleCnt="5">
        <dgm:presLayoutVars>
          <dgm:bulletEnabled val="1"/>
        </dgm:presLayoutVars>
      </dgm:prSet>
      <dgm:spPr/>
    </dgm:pt>
    <dgm:pt modelId="{06D030C0-9220-496B-837D-D4E127DA1AC9}" type="pres">
      <dgm:prSet presAssocID="{66EDE9E7-695B-4EDB-8977-0553C8243BD4}" presName="sp" presStyleCnt="0"/>
      <dgm:spPr/>
    </dgm:pt>
    <dgm:pt modelId="{8A66ED40-CEDE-4BAE-B386-45A8A92A8E4C}" type="pres">
      <dgm:prSet presAssocID="{4950AFDF-B1C8-45EE-83F5-701DB41ADFC8}" presName="arrowAndChildren" presStyleCnt="0"/>
      <dgm:spPr/>
    </dgm:pt>
    <dgm:pt modelId="{53F6BA09-0B9C-4349-B329-B63354D884F8}" type="pres">
      <dgm:prSet presAssocID="{4950AFDF-B1C8-45EE-83F5-701DB41ADFC8}" presName="parentTextArrow" presStyleLbl="node1" presStyleIdx="1" presStyleCnt="3"/>
      <dgm:spPr/>
    </dgm:pt>
    <dgm:pt modelId="{00E99BDB-0BD7-464C-B752-2A19264A4618}" type="pres">
      <dgm:prSet presAssocID="{4950AFDF-B1C8-45EE-83F5-701DB41ADFC8}" presName="arrow" presStyleLbl="node1" presStyleIdx="2" presStyleCnt="3" custLinFactNeighborX="-119"/>
      <dgm:spPr/>
    </dgm:pt>
    <dgm:pt modelId="{D7D266A1-9646-4AB5-9138-88E2001AC61D}" type="pres">
      <dgm:prSet presAssocID="{4950AFDF-B1C8-45EE-83F5-701DB41ADFC8}" presName="descendantArrow" presStyleCnt="0"/>
      <dgm:spPr/>
    </dgm:pt>
    <dgm:pt modelId="{37168DCC-5A8A-4C00-A90C-0B6D30D35B3C}" type="pres">
      <dgm:prSet presAssocID="{5B0175BE-F558-4FDF-9F4E-52F6DFA8770F}" presName="childTextArrow" presStyleLbl="fgAccFollowNode1" presStyleIdx="1" presStyleCnt="5">
        <dgm:presLayoutVars>
          <dgm:bulletEnabled val="1"/>
        </dgm:presLayoutVars>
      </dgm:prSet>
      <dgm:spPr/>
    </dgm:pt>
    <dgm:pt modelId="{97EFD799-64DD-4E07-B0CE-3CA3BB848501}" type="pres">
      <dgm:prSet presAssocID="{FF255790-5DCD-408C-8B5C-4FB521D08316}" presName="childTextArrow" presStyleLbl="fgAccFollowNode1" presStyleIdx="2" presStyleCnt="5">
        <dgm:presLayoutVars>
          <dgm:bulletEnabled val="1"/>
        </dgm:presLayoutVars>
      </dgm:prSet>
      <dgm:spPr/>
    </dgm:pt>
    <dgm:pt modelId="{EEEDF635-75AC-44CE-93F3-EBC868496F1E}" type="pres">
      <dgm:prSet presAssocID="{9DE7A860-FD48-42F2-8953-C906614B686E}" presName="childTextArrow" presStyleLbl="fgAccFollowNode1" presStyleIdx="3" presStyleCnt="5">
        <dgm:presLayoutVars>
          <dgm:bulletEnabled val="1"/>
        </dgm:presLayoutVars>
      </dgm:prSet>
      <dgm:spPr/>
    </dgm:pt>
    <dgm:pt modelId="{FF904748-A21D-4C49-9BE7-8046F7A55DAE}" type="pres">
      <dgm:prSet presAssocID="{FB7C59C8-0DD4-482F-850D-6F40AF3E933A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4ABA4A41-8A6E-41CE-B745-EF65FEA32571}" type="presOf" srcId="{9DE7A860-FD48-42F2-8953-C906614B686E}" destId="{EEEDF635-75AC-44CE-93F3-EBC868496F1E}" srcOrd="0" destOrd="0" presId="urn:microsoft.com/office/officeart/2005/8/layout/process4"/>
    <dgm:cxn modelId="{7F035961-ED31-4244-858F-54E69513533D}" srcId="{8165885F-2FB0-40D2-BE76-C44B2AD1B65D}" destId="{2C952E53-5575-4BB1-8F43-147A3A795A00}" srcOrd="1" destOrd="0" parTransId="{4C0E5C59-EA2F-47BC-9542-92BFDCFAB945}" sibTransId="{41CA1B07-8103-4A98-8320-C49AF162F4D6}"/>
    <dgm:cxn modelId="{A3EDF243-5AF9-4C2F-9BE3-C3E632AD0167}" type="presOf" srcId="{8165885F-2FB0-40D2-BE76-C44B2AD1B65D}" destId="{0E0B2811-F3C5-4DF5-B063-56A29FDCBE58}" srcOrd="0" destOrd="0" presId="urn:microsoft.com/office/officeart/2005/8/layout/process4"/>
    <dgm:cxn modelId="{03FF156E-7190-4C45-ACCA-4B4A856D323C}" type="presOf" srcId="{2C952E53-5575-4BB1-8F43-147A3A795A00}" destId="{A63E50FF-4919-440E-BFED-062E6AD32E95}" srcOrd="1" destOrd="0" presId="urn:microsoft.com/office/officeart/2005/8/layout/process4"/>
    <dgm:cxn modelId="{FD60CD7C-B738-4899-970B-9AC8B2FAAACA}" type="presOf" srcId="{FF255790-5DCD-408C-8B5C-4FB521D08316}" destId="{97EFD799-64DD-4E07-B0CE-3CA3BB848501}" srcOrd="0" destOrd="0" presId="urn:microsoft.com/office/officeart/2005/8/layout/process4"/>
    <dgm:cxn modelId="{EC601E89-4F40-4500-BBBD-26DC92EA0FC4}" type="presOf" srcId="{2C952E53-5575-4BB1-8F43-147A3A795A00}" destId="{7F9D1856-9E96-4CDB-95A7-834AC471B9A5}" srcOrd="0" destOrd="0" presId="urn:microsoft.com/office/officeart/2005/8/layout/process4"/>
    <dgm:cxn modelId="{99E62C8C-E331-433E-AF52-77253FB72BCC}" srcId="{8165885F-2FB0-40D2-BE76-C44B2AD1B65D}" destId="{4950AFDF-B1C8-45EE-83F5-701DB41ADFC8}" srcOrd="0" destOrd="0" parTransId="{64DEBA74-BCB3-4179-86BC-7DE5FE50A3E9}" sibTransId="{66EDE9E7-695B-4EDB-8977-0553C8243BD4}"/>
    <dgm:cxn modelId="{2349278E-15B5-4FBA-BC88-209C2A9683BC}" srcId="{4950AFDF-B1C8-45EE-83F5-701DB41ADFC8}" destId="{9DE7A860-FD48-42F2-8953-C906614B686E}" srcOrd="2" destOrd="0" parTransId="{FBE2652D-BD66-4081-91CF-7AE3952021D5}" sibTransId="{597E051E-C540-48A4-9EEE-B16173852577}"/>
    <dgm:cxn modelId="{395705A1-EDA9-4EF9-85DC-38866665940F}" type="presOf" srcId="{8D889F9B-6AB6-4A8F-B0F4-7C4DCFCA5A43}" destId="{B481ED29-554B-4BDD-8CA3-1B178345AAA7}" srcOrd="0" destOrd="0" presId="urn:microsoft.com/office/officeart/2005/8/layout/process4"/>
    <dgm:cxn modelId="{25DCDBC4-1478-4699-BA01-709146060CC0}" srcId="{4950AFDF-B1C8-45EE-83F5-701DB41ADFC8}" destId="{5B0175BE-F558-4FDF-9F4E-52F6DFA8770F}" srcOrd="0" destOrd="0" parTransId="{CDEEE7F0-BC9E-49E9-AA73-F3FC2A59299A}" sibTransId="{3587A22D-0673-4BD3-8039-E772632E5FAE}"/>
    <dgm:cxn modelId="{BF9B35C5-2099-4040-BE78-C0F433EEA442}" srcId="{2C952E53-5575-4BB1-8F43-147A3A795A00}" destId="{8D889F9B-6AB6-4A8F-B0F4-7C4DCFCA5A43}" srcOrd="0" destOrd="0" parTransId="{950FDDDA-6DAC-490E-91E1-732D4F026AFB}" sibTransId="{9B34457C-8A16-4168-AB22-D74715410AB8}"/>
    <dgm:cxn modelId="{C0F945CB-4329-4A32-9998-41981283C8E7}" srcId="{4950AFDF-B1C8-45EE-83F5-701DB41ADFC8}" destId="{FF255790-5DCD-408C-8B5C-4FB521D08316}" srcOrd="1" destOrd="0" parTransId="{2696FBD0-365D-4B80-824B-95FB25C85CD8}" sibTransId="{0EFE1DC3-78CC-4889-A16A-58706EB09D2F}"/>
    <dgm:cxn modelId="{C9AF5CD3-E8E3-4C4C-8D2B-3B1255A69BB6}" type="presOf" srcId="{5B0175BE-F558-4FDF-9F4E-52F6DFA8770F}" destId="{37168DCC-5A8A-4C00-A90C-0B6D30D35B3C}" srcOrd="0" destOrd="0" presId="urn:microsoft.com/office/officeart/2005/8/layout/process4"/>
    <dgm:cxn modelId="{D9931BD7-AE5E-400F-9081-64BD98A390CA}" type="presOf" srcId="{4A19479A-9AE3-44CD-A19D-98E4EDDB377A}" destId="{33E6A16C-0F8E-4013-ACC7-181BCD1428EE}" srcOrd="0" destOrd="0" presId="urn:microsoft.com/office/officeart/2005/8/layout/process4"/>
    <dgm:cxn modelId="{CD1CD3D8-407F-4963-8953-D592D5C2C7C7}" type="presOf" srcId="{4950AFDF-B1C8-45EE-83F5-701DB41ADFC8}" destId="{00E99BDB-0BD7-464C-B752-2A19264A4618}" srcOrd="1" destOrd="0" presId="urn:microsoft.com/office/officeart/2005/8/layout/process4"/>
    <dgm:cxn modelId="{0FF2D6D9-0577-409C-AF44-3D335231EC19}" type="presOf" srcId="{FB7C59C8-0DD4-482F-850D-6F40AF3E933A}" destId="{FF904748-A21D-4C49-9BE7-8046F7A55DAE}" srcOrd="0" destOrd="0" presId="urn:microsoft.com/office/officeart/2005/8/layout/process4"/>
    <dgm:cxn modelId="{902634EA-2517-4CAC-A4A2-D63889E2288A}" srcId="{4950AFDF-B1C8-45EE-83F5-701DB41ADFC8}" destId="{FB7C59C8-0DD4-482F-850D-6F40AF3E933A}" srcOrd="3" destOrd="0" parTransId="{1AC2ADCB-2B88-4154-BA9C-65D95C49D860}" sibTransId="{B92F2ABB-D4C9-453B-A805-3AC973FFC116}"/>
    <dgm:cxn modelId="{1C1299EE-AA82-4EF3-87B7-137134347374}" type="presOf" srcId="{4950AFDF-B1C8-45EE-83F5-701DB41ADFC8}" destId="{53F6BA09-0B9C-4349-B329-B63354D884F8}" srcOrd="0" destOrd="0" presId="urn:microsoft.com/office/officeart/2005/8/layout/process4"/>
    <dgm:cxn modelId="{1921B6F5-E315-46A3-9C4E-BCCC9D85E6AC}" srcId="{8165885F-2FB0-40D2-BE76-C44B2AD1B65D}" destId="{4A19479A-9AE3-44CD-A19D-98E4EDDB377A}" srcOrd="2" destOrd="0" parTransId="{E9B51391-092B-4229-B652-6030EF6AA30E}" sibTransId="{E001C352-66A4-49A3-9063-5018D2F01D6A}"/>
    <dgm:cxn modelId="{13AF2198-33CA-4F5E-8A7B-C82BB75D3AA5}" type="presParOf" srcId="{0E0B2811-F3C5-4DF5-B063-56A29FDCBE58}" destId="{BE13AC06-6BCD-4E34-A3C4-0A842F47E37A}" srcOrd="0" destOrd="0" presId="urn:microsoft.com/office/officeart/2005/8/layout/process4"/>
    <dgm:cxn modelId="{4850E60F-8507-42D1-A654-4304AF53BFFD}" type="presParOf" srcId="{BE13AC06-6BCD-4E34-A3C4-0A842F47E37A}" destId="{33E6A16C-0F8E-4013-ACC7-181BCD1428EE}" srcOrd="0" destOrd="0" presId="urn:microsoft.com/office/officeart/2005/8/layout/process4"/>
    <dgm:cxn modelId="{03B1EBFF-59CC-4D72-9EA3-BFB9FDD7DCCE}" type="presParOf" srcId="{0E0B2811-F3C5-4DF5-B063-56A29FDCBE58}" destId="{5FC88EF8-DEB4-401B-9510-7728E21910A5}" srcOrd="1" destOrd="0" presId="urn:microsoft.com/office/officeart/2005/8/layout/process4"/>
    <dgm:cxn modelId="{29C3E5F0-7E85-4353-AA7A-6BA1AE815C0E}" type="presParOf" srcId="{0E0B2811-F3C5-4DF5-B063-56A29FDCBE58}" destId="{6AC406E8-DB1E-48D3-A2D2-276E04F1E582}" srcOrd="2" destOrd="0" presId="urn:microsoft.com/office/officeart/2005/8/layout/process4"/>
    <dgm:cxn modelId="{4CF740A8-0FD0-40D3-BE5B-EBF22AADFFA1}" type="presParOf" srcId="{6AC406E8-DB1E-48D3-A2D2-276E04F1E582}" destId="{7F9D1856-9E96-4CDB-95A7-834AC471B9A5}" srcOrd="0" destOrd="0" presId="urn:microsoft.com/office/officeart/2005/8/layout/process4"/>
    <dgm:cxn modelId="{CB309723-9103-4DEB-A205-DFFAC7282AF6}" type="presParOf" srcId="{6AC406E8-DB1E-48D3-A2D2-276E04F1E582}" destId="{A63E50FF-4919-440E-BFED-062E6AD32E95}" srcOrd="1" destOrd="0" presId="urn:microsoft.com/office/officeart/2005/8/layout/process4"/>
    <dgm:cxn modelId="{0DF74A0E-28C7-46FC-8DC1-1B989A4F4159}" type="presParOf" srcId="{6AC406E8-DB1E-48D3-A2D2-276E04F1E582}" destId="{3D0CF9E6-E8FC-4DFD-8BDF-239804261839}" srcOrd="2" destOrd="0" presId="urn:microsoft.com/office/officeart/2005/8/layout/process4"/>
    <dgm:cxn modelId="{509B64BE-5502-4898-B1F0-4889E6468489}" type="presParOf" srcId="{3D0CF9E6-E8FC-4DFD-8BDF-239804261839}" destId="{B481ED29-554B-4BDD-8CA3-1B178345AAA7}" srcOrd="0" destOrd="0" presId="urn:microsoft.com/office/officeart/2005/8/layout/process4"/>
    <dgm:cxn modelId="{E94B3F6D-15CA-40B4-B333-EDEE5D1FE3D5}" type="presParOf" srcId="{0E0B2811-F3C5-4DF5-B063-56A29FDCBE58}" destId="{06D030C0-9220-496B-837D-D4E127DA1AC9}" srcOrd="3" destOrd="0" presId="urn:microsoft.com/office/officeart/2005/8/layout/process4"/>
    <dgm:cxn modelId="{2C08F734-DFC9-4FC2-95B3-D510D28EF0F6}" type="presParOf" srcId="{0E0B2811-F3C5-4DF5-B063-56A29FDCBE58}" destId="{8A66ED40-CEDE-4BAE-B386-45A8A92A8E4C}" srcOrd="4" destOrd="0" presId="urn:microsoft.com/office/officeart/2005/8/layout/process4"/>
    <dgm:cxn modelId="{F3D93B88-C543-4BC8-BB18-F071F1A9CDF8}" type="presParOf" srcId="{8A66ED40-CEDE-4BAE-B386-45A8A92A8E4C}" destId="{53F6BA09-0B9C-4349-B329-B63354D884F8}" srcOrd="0" destOrd="0" presId="urn:microsoft.com/office/officeart/2005/8/layout/process4"/>
    <dgm:cxn modelId="{0DD454C3-FF49-4F72-B974-F681B34E5778}" type="presParOf" srcId="{8A66ED40-CEDE-4BAE-B386-45A8A92A8E4C}" destId="{00E99BDB-0BD7-464C-B752-2A19264A4618}" srcOrd="1" destOrd="0" presId="urn:microsoft.com/office/officeart/2005/8/layout/process4"/>
    <dgm:cxn modelId="{D03F1D10-605A-42A9-896D-4A6D71A7CD19}" type="presParOf" srcId="{8A66ED40-CEDE-4BAE-B386-45A8A92A8E4C}" destId="{D7D266A1-9646-4AB5-9138-88E2001AC61D}" srcOrd="2" destOrd="0" presId="urn:microsoft.com/office/officeart/2005/8/layout/process4"/>
    <dgm:cxn modelId="{0B1D4379-8BE1-4607-9881-4D51829D673D}" type="presParOf" srcId="{D7D266A1-9646-4AB5-9138-88E2001AC61D}" destId="{37168DCC-5A8A-4C00-A90C-0B6D30D35B3C}" srcOrd="0" destOrd="0" presId="urn:microsoft.com/office/officeart/2005/8/layout/process4"/>
    <dgm:cxn modelId="{287D0F34-9E22-4BA8-B2C4-C71AFF4C4BFD}" type="presParOf" srcId="{D7D266A1-9646-4AB5-9138-88E2001AC61D}" destId="{97EFD799-64DD-4E07-B0CE-3CA3BB848501}" srcOrd="1" destOrd="0" presId="urn:microsoft.com/office/officeart/2005/8/layout/process4"/>
    <dgm:cxn modelId="{2D4911E9-CA1A-4699-9987-A01495BF8135}" type="presParOf" srcId="{D7D266A1-9646-4AB5-9138-88E2001AC61D}" destId="{EEEDF635-75AC-44CE-93F3-EBC868496F1E}" srcOrd="2" destOrd="0" presId="urn:microsoft.com/office/officeart/2005/8/layout/process4"/>
    <dgm:cxn modelId="{B3456D07-7D8F-4564-A72E-BF595F09D3D0}" type="presParOf" srcId="{D7D266A1-9646-4AB5-9138-88E2001AC61D}" destId="{FF904748-A21D-4C49-9BE7-8046F7A55DAE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6A16C-0F8E-4013-ACC7-181BCD1428EE}">
      <dsp:nvSpPr>
        <dsp:cNvPr id="0" name=""/>
        <dsp:cNvSpPr/>
      </dsp:nvSpPr>
      <dsp:spPr>
        <a:xfrm>
          <a:off x="0" y="4065044"/>
          <a:ext cx="7783465" cy="1334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used real locations within the City but they are </a:t>
          </a:r>
          <a:r>
            <a:rPr lang="en-US" sz="2300" b="1" kern="1200" dirty="0"/>
            <a:t>not final designs </a:t>
          </a:r>
          <a:r>
            <a:rPr lang="en-US" sz="2300" kern="1200" dirty="0"/>
            <a:t>and </a:t>
          </a:r>
          <a:r>
            <a:rPr lang="en-US" sz="2300" b="1" kern="1200" dirty="0"/>
            <a:t>not currently being planned </a:t>
          </a:r>
          <a:r>
            <a:rPr lang="en-US" sz="2300" kern="1200" dirty="0"/>
            <a:t>– goal is to have resilient examples that can be used in these or other sites</a:t>
          </a:r>
        </a:p>
      </dsp:txBody>
      <dsp:txXfrm>
        <a:off x="0" y="4065044"/>
        <a:ext cx="7783465" cy="1334238"/>
      </dsp:txXfrm>
    </dsp:sp>
    <dsp:sp modelId="{A63E50FF-4919-440E-BFED-062E6AD32E95}">
      <dsp:nvSpPr>
        <dsp:cNvPr id="0" name=""/>
        <dsp:cNvSpPr/>
      </dsp:nvSpPr>
      <dsp:spPr>
        <a:xfrm rot="10800000">
          <a:off x="0" y="2032999"/>
          <a:ext cx="7783465" cy="205205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Each Typology has 3 Options</a:t>
          </a:r>
        </a:p>
      </dsp:txBody>
      <dsp:txXfrm rot="-10800000">
        <a:off x="0" y="2032999"/>
        <a:ext cx="7783465" cy="720272"/>
      </dsp:txXfrm>
    </dsp:sp>
    <dsp:sp modelId="{B481ED29-554B-4BDD-8CA3-1B178345AAA7}">
      <dsp:nvSpPr>
        <dsp:cNvPr id="0" name=""/>
        <dsp:cNvSpPr/>
      </dsp:nvSpPr>
      <dsp:spPr>
        <a:xfrm>
          <a:off x="0" y="2753272"/>
          <a:ext cx="7783465" cy="613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These options go from simplest to more complex</a:t>
          </a:r>
        </a:p>
      </dsp:txBody>
      <dsp:txXfrm>
        <a:off x="0" y="2753272"/>
        <a:ext cx="7783465" cy="613565"/>
      </dsp:txXfrm>
    </dsp:sp>
    <dsp:sp modelId="{00E99BDB-0BD7-464C-B752-2A19264A4618}">
      <dsp:nvSpPr>
        <dsp:cNvPr id="0" name=""/>
        <dsp:cNvSpPr/>
      </dsp:nvSpPr>
      <dsp:spPr>
        <a:xfrm rot="10800000">
          <a:off x="0" y="954"/>
          <a:ext cx="7783465" cy="205205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4 Different Typologies</a:t>
          </a:r>
        </a:p>
      </dsp:txBody>
      <dsp:txXfrm rot="-10800000">
        <a:off x="0" y="954"/>
        <a:ext cx="7783465" cy="720272"/>
      </dsp:txXfrm>
    </dsp:sp>
    <dsp:sp modelId="{37168DCC-5A8A-4C00-A90C-0B6D30D35B3C}">
      <dsp:nvSpPr>
        <dsp:cNvPr id="0" name=""/>
        <dsp:cNvSpPr/>
      </dsp:nvSpPr>
      <dsp:spPr>
        <a:xfrm>
          <a:off x="0" y="721227"/>
          <a:ext cx="1945866" cy="613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End-of-Road on Riverfront</a:t>
          </a:r>
        </a:p>
      </dsp:txBody>
      <dsp:txXfrm>
        <a:off x="0" y="721227"/>
        <a:ext cx="1945866" cy="613565"/>
      </dsp:txXfrm>
    </dsp:sp>
    <dsp:sp modelId="{97EFD799-64DD-4E07-B0CE-3CA3BB848501}">
      <dsp:nvSpPr>
        <dsp:cNvPr id="0" name=""/>
        <dsp:cNvSpPr/>
      </dsp:nvSpPr>
      <dsp:spPr>
        <a:xfrm>
          <a:off x="1945866" y="721227"/>
          <a:ext cx="1945866" cy="613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End-of-Road on Bayfront</a:t>
          </a:r>
        </a:p>
      </dsp:txBody>
      <dsp:txXfrm>
        <a:off x="1945866" y="721227"/>
        <a:ext cx="1945866" cy="613565"/>
      </dsp:txXfrm>
    </dsp:sp>
    <dsp:sp modelId="{EEEDF635-75AC-44CE-93F3-EBC868496F1E}">
      <dsp:nvSpPr>
        <dsp:cNvPr id="0" name=""/>
        <dsp:cNvSpPr/>
      </dsp:nvSpPr>
      <dsp:spPr>
        <a:xfrm>
          <a:off x="3891732" y="721227"/>
          <a:ext cx="1945866" cy="613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Park on Riverfront</a:t>
          </a:r>
        </a:p>
      </dsp:txBody>
      <dsp:txXfrm>
        <a:off x="3891732" y="721227"/>
        <a:ext cx="1945866" cy="613565"/>
      </dsp:txXfrm>
    </dsp:sp>
    <dsp:sp modelId="{FF904748-A21D-4C49-9BE7-8046F7A55DAE}">
      <dsp:nvSpPr>
        <dsp:cNvPr id="0" name=""/>
        <dsp:cNvSpPr/>
      </dsp:nvSpPr>
      <dsp:spPr>
        <a:xfrm>
          <a:off x="5837598" y="721227"/>
          <a:ext cx="1945866" cy="613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Park on Bayfront</a:t>
          </a:r>
        </a:p>
      </dsp:txBody>
      <dsp:txXfrm>
        <a:off x="5837598" y="721227"/>
        <a:ext cx="1945866" cy="613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EFC3-578F-44F3-BC19-FFD6B1242ACD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5117E-905F-45F2-B5E5-71C9C1B59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F9C9B-348F-4CD2-A0FB-D5A34DCE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59003-B346-4A97-9E88-7247F2699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D786B-AFA5-46EF-AF77-C92A1E0A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DA1-E988-4673-AB1B-2C6879D660F2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79958-3469-4D99-A562-23FBF867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62D70-F098-4967-B3CD-BC750384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DCE3-BDCF-4ED5-A518-50F8909A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6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3C67-61FB-4BE8-A174-A55BC902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B609C-5B3F-4835-9729-33E826332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7890-4FE0-4A61-A2A2-B53303DC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DA1-E988-4673-AB1B-2C6879D660F2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F0358-CE16-454B-A378-6025AF46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0C8FC-BFFE-48F9-8C9C-ECB48699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DCE3-BDCF-4ED5-A518-50F8909A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9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91D95-1F31-44E2-AE69-E90D216AA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1D2CB-434F-4DBD-8536-BA3BEAFE6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BA366-042F-4281-9BD8-6ED247C7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DA1-E988-4673-AB1B-2C6879D660F2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CAB05-6A84-4F02-9D8C-13D7F589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C3E9-0FA0-4728-A2CA-C401DC72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DCE3-BDCF-4ED5-A518-50F8909A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7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D6B0-91F6-493A-82EB-AA3423E5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FAF4-ED1B-430D-A9C0-4F26EBB77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009EA-A0DF-4F50-9496-00B208D3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DA1-E988-4673-AB1B-2C6879D660F2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B3D3-B3D7-488A-B724-19851B4C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08B6D-011E-4C6E-BEBD-1F7E0450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DCE3-BDCF-4ED5-A518-50F8909A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8AC1-1D0F-41B5-A44A-B20C1F01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36BEB-76C1-4A30-8101-1334D02E6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8971-476E-4248-B1AB-7CE098C0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DA1-E988-4673-AB1B-2C6879D660F2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4624C-B846-47D2-8C45-8A98573B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17D87-04E9-4330-B87C-7FDC6177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DCE3-BDCF-4ED5-A518-50F8909A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9D707-13FC-4014-B4A4-731F07A7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306B-9B97-41DD-9593-F700E0E60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98CA8-5706-40AA-A0C5-BECBF438E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4850C-CF05-4550-A357-2F00ED9B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DA1-E988-4673-AB1B-2C6879D660F2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525BA-947E-4740-BFCD-0231BFE4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57CFA-CC56-4A6A-9E78-8E102062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DCE3-BDCF-4ED5-A518-50F8909A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C077C-209C-40F5-AD30-13DF1EF9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0287A-E5C2-41A9-AA4A-A8DDAEDF5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95166-F1AF-44A3-B0FB-1411DF7F6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8388A-48A1-49C8-B824-888C504DA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4E3F7-FA41-4711-A796-3C94AAECD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8DCD-8C7C-42DB-9A06-3ED17B9F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DA1-E988-4673-AB1B-2C6879D660F2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3EF8E-4D5C-4C02-B749-34F99415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F0E1A2-B74F-4343-8968-AF386DF6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DCE3-BDCF-4ED5-A518-50F8909A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8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7223-9B0A-412C-9D44-B0B3D979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FB944-B2EE-4FEE-8F9D-0859DF6D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DA1-E988-4673-AB1B-2C6879D660F2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3ACA6-CE64-41C2-BC4C-BA593543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DF10D-F992-4A0B-BD9A-BE47F212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DCE3-BDCF-4ED5-A518-50F8909A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2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C3286-CBB5-47FF-9796-4B041436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DA1-E988-4673-AB1B-2C6879D660F2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15C11-EB61-454F-8B71-EB47D6E05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EA53E-78F8-420D-90A8-FAD7D434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DCE3-BDCF-4ED5-A518-50F8909A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9D9E-EBCE-4E2C-AF56-1CCBFDAA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DC304-8F5A-4BA3-8090-CC73ED2AB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6E861-A9F3-4861-927C-3222909EB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3CB0B-C685-4CAD-96E7-279C965E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DA1-E988-4673-AB1B-2C6879D660F2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E02DB-46A4-43D6-B021-56351B1C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D68AB-F246-4D15-AFB8-F11A3190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DCE3-BDCF-4ED5-A518-50F8909A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0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D74B-3C25-4563-A1C0-5C3E0F7D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81431-31B4-466D-9D63-C8A227BFD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89872-F09E-4502-8474-E452D4B8C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4698F-7B62-4815-88FD-18FF4DD4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DA1-E988-4673-AB1B-2C6879D660F2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2B5CA-0CE1-4D49-B1F3-4FF10CD8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84CEE-158D-4697-A2DF-68EF157F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DCE3-BDCF-4ED5-A518-50F8909A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52E84-6FB8-4B87-824A-87701899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F3FC3-88A1-4049-B778-D5A242534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35978-5575-4BA6-92F8-46150DDCD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8DA1-E988-4673-AB1B-2C6879D660F2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11C4F-A2AB-4B48-A1AF-079A6B450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16705-AC2C-41B3-A974-B76F7780A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DCE3-BDCF-4ED5-A518-50F8909A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1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aterfront Cities of the World - S3E5 - Miami | Knowledge.ca">
            <a:extLst>
              <a:ext uri="{FF2B5EF4-FFF2-40B4-BE49-F238E27FC236}">
                <a16:creationId xmlns:a16="http://schemas.microsoft.com/office/drawing/2014/main" id="{22FE8053-4B04-4ACE-9304-E0DF71EB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4167" y="0"/>
            <a:ext cx="1220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4B139E-E2BB-4019-8684-4152FB9117DC}"/>
              </a:ext>
            </a:extLst>
          </p:cNvPr>
          <p:cNvSpPr/>
          <p:nvPr/>
        </p:nvSpPr>
        <p:spPr>
          <a:xfrm>
            <a:off x="-624167" y="1340470"/>
            <a:ext cx="10000395" cy="441589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D8609D-7128-4E46-9A75-37D9DEB6D8B0}"/>
              </a:ext>
            </a:extLst>
          </p:cNvPr>
          <p:cNvSpPr/>
          <p:nvPr/>
        </p:nvSpPr>
        <p:spPr>
          <a:xfrm rot="5400000">
            <a:off x="6117613" y="3258619"/>
            <a:ext cx="6888713" cy="371482"/>
          </a:xfrm>
          <a:prstGeom prst="rect">
            <a:avLst/>
          </a:prstGeom>
          <a:solidFill>
            <a:srgbClr val="D6EDF5"/>
          </a:solidFill>
          <a:ln>
            <a:solidFill>
              <a:srgbClr val="D6E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CEC59-014B-43D9-9E25-A3602C4732CF}"/>
              </a:ext>
            </a:extLst>
          </p:cNvPr>
          <p:cNvSpPr/>
          <p:nvPr/>
        </p:nvSpPr>
        <p:spPr>
          <a:xfrm>
            <a:off x="9747711" y="0"/>
            <a:ext cx="2788583" cy="6857995"/>
          </a:xfrm>
          <a:prstGeom prst="rect">
            <a:avLst/>
          </a:prstGeom>
          <a:solidFill>
            <a:srgbClr val="008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244C0F-F1B4-4A59-9C1A-24B73F97B58A}"/>
              </a:ext>
            </a:extLst>
          </p:cNvPr>
          <p:cNvSpPr txBox="1">
            <a:spLocks/>
          </p:cNvSpPr>
          <p:nvPr/>
        </p:nvSpPr>
        <p:spPr>
          <a:xfrm>
            <a:off x="42525" y="1474760"/>
            <a:ext cx="5592636" cy="574911"/>
          </a:xfrm>
          <a:prstGeom prst="rect">
            <a:avLst/>
          </a:prstGeom>
          <a:effectLst/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6000" b="1" spc="-9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Miami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B4B2CE-1B0C-4DDC-BD2D-271049502A90}"/>
              </a:ext>
            </a:extLst>
          </p:cNvPr>
          <p:cNvSpPr txBox="1">
            <a:spLocks/>
          </p:cNvSpPr>
          <p:nvPr/>
        </p:nvSpPr>
        <p:spPr>
          <a:xfrm>
            <a:off x="289844" y="2374449"/>
            <a:ext cx="7258112" cy="574909"/>
          </a:xfrm>
          <a:prstGeom prst="rect">
            <a:avLst/>
          </a:prstGeom>
          <a:effectLst/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b="1" spc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RESILIENT WATERFRONT enhancement plan</a:t>
            </a:r>
          </a:p>
          <a:p>
            <a:pPr algn="l"/>
            <a:r>
              <a:rPr lang="en-US" sz="2400" b="1" spc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designing green–gray Infrastructure for the City of Miami’s waterfront</a:t>
            </a:r>
            <a:endParaRPr lang="en-US" sz="3600" b="1" spc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8B576-035D-6665-1224-1AC75FC306DE}"/>
              </a:ext>
            </a:extLst>
          </p:cNvPr>
          <p:cNvSpPr txBox="1"/>
          <p:nvPr/>
        </p:nvSpPr>
        <p:spPr>
          <a:xfrm>
            <a:off x="470262" y="4380410"/>
            <a:ext cx="5712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Open Sans SemiBold" panose="020F0502020204030204" pitchFamily="34" charset="0"/>
                <a:ea typeface="Open Sans SemiBold" panose="020F0502020204030204" pitchFamily="34" charset="0"/>
                <a:cs typeface="Open Sans SemiBold" panose="020F0502020204030204" pitchFamily="34" charset="0"/>
              </a:rPr>
              <a:t>Sonia Brubaker, Chief Resilience Officer</a:t>
            </a:r>
          </a:p>
          <a:p>
            <a:r>
              <a:rPr lang="en-US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 to Miami River Commission Subcommittee</a:t>
            </a:r>
          </a:p>
          <a:p>
            <a:r>
              <a:rPr lang="en-US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July 21, 2023</a:t>
            </a:r>
          </a:p>
        </p:txBody>
      </p:sp>
    </p:spTree>
    <p:extLst>
      <p:ext uri="{BB962C8B-B14F-4D97-AF65-F5344CB8AC3E}">
        <p14:creationId xmlns:p14="http://schemas.microsoft.com/office/powerpoint/2010/main" val="57694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A9977-8044-3AEB-A405-4888DD2490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445" y="2860845"/>
            <a:ext cx="6381588" cy="38280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1E7EA7-EB69-481A-A2BD-2421E44240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6" y="169090"/>
            <a:ext cx="6096000" cy="4064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C4EE4B-995F-9B29-CB21-C7DBF886A1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840"/>
            <a:ext cx="6174376" cy="4116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FA0EE4-B783-915C-40BA-A54F14E148F9}"/>
              </a:ext>
            </a:extLst>
          </p:cNvPr>
          <p:cNvSpPr txBox="1"/>
          <p:nvPr/>
        </p:nvSpPr>
        <p:spPr>
          <a:xfrm>
            <a:off x="5538650" y="416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1 – End-of-Road on the Riverfront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317DD-68C1-D801-E827-01A78AF9C78C}"/>
              </a:ext>
            </a:extLst>
          </p:cNvPr>
          <p:cNvSpPr txBox="1"/>
          <p:nvPr/>
        </p:nvSpPr>
        <p:spPr>
          <a:xfrm>
            <a:off x="5538650" y="848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5</a:t>
            </a:r>
            <a:r>
              <a:rPr lang="en-US" sz="1800" b="1" kern="0" baseline="3000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Ave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45A35-893F-9FF7-7C67-03018F835116}"/>
              </a:ext>
            </a:extLst>
          </p:cNvPr>
          <p:cNvSpPr txBox="1"/>
          <p:nvPr/>
        </p:nvSpPr>
        <p:spPr>
          <a:xfrm>
            <a:off x="5538650" y="1217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2</a:t>
            </a:r>
            <a:endParaRPr lang="en-US" sz="1100" b="1" kern="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6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A3CD0B-FD35-7FB7-A37F-D1D66E0E9A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446" y="3039843"/>
            <a:ext cx="6392934" cy="3818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5738CF-745F-1544-81A9-D50B626AEE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840"/>
            <a:ext cx="6174376" cy="4116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0DF903-3419-1694-4AB0-3BF718721DC6}"/>
              </a:ext>
            </a:extLst>
          </p:cNvPr>
          <p:cNvSpPr txBox="1"/>
          <p:nvPr/>
        </p:nvSpPr>
        <p:spPr>
          <a:xfrm>
            <a:off x="5538650" y="416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1 – End-of-Road on the Riverfront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C2604-E3F9-F9F2-D125-A0F461D635E0}"/>
              </a:ext>
            </a:extLst>
          </p:cNvPr>
          <p:cNvSpPr txBox="1"/>
          <p:nvPr/>
        </p:nvSpPr>
        <p:spPr>
          <a:xfrm>
            <a:off x="5538650" y="848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5</a:t>
            </a:r>
            <a:r>
              <a:rPr lang="en-US" sz="1800" b="1" kern="0" baseline="3000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Ave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46326-F19E-7E13-C4A8-8CCB87CC0826}"/>
              </a:ext>
            </a:extLst>
          </p:cNvPr>
          <p:cNvSpPr txBox="1"/>
          <p:nvPr/>
        </p:nvSpPr>
        <p:spPr>
          <a:xfrm>
            <a:off x="5538650" y="1217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3</a:t>
            </a:r>
            <a:endParaRPr lang="en-US" sz="1100" b="1" kern="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1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7BB143-BCA0-4159-93B6-D7018FBEB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" r="-994"/>
          <a:stretch/>
        </p:blipFill>
        <p:spPr>
          <a:xfrm>
            <a:off x="4655829" y="2377441"/>
            <a:ext cx="7536172" cy="4480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D26F2A-27A6-B6B3-9409-27CF0221AF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65966" cy="4243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C4C58D-7C00-E5FE-1D76-CFB86E086D23}"/>
              </a:ext>
            </a:extLst>
          </p:cNvPr>
          <p:cNvSpPr txBox="1"/>
          <p:nvPr/>
        </p:nvSpPr>
        <p:spPr>
          <a:xfrm>
            <a:off x="5538650" y="848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Sewell Park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CEE6B-732C-F305-DF01-4740397F334E}"/>
              </a:ext>
            </a:extLst>
          </p:cNvPr>
          <p:cNvSpPr txBox="1"/>
          <p:nvPr/>
        </p:nvSpPr>
        <p:spPr>
          <a:xfrm>
            <a:off x="5538650" y="416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3 – Park on the Riverfront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D2B75E-71CB-1C50-4950-811C2DDEEB6E}"/>
              </a:ext>
            </a:extLst>
          </p:cNvPr>
          <p:cNvSpPr txBox="1"/>
          <p:nvPr/>
        </p:nvSpPr>
        <p:spPr>
          <a:xfrm>
            <a:off x="5538650" y="1217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1</a:t>
            </a:r>
            <a:endParaRPr lang="en-US" sz="1100" b="1" kern="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0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8B170F-4445-6D8C-6577-038E868299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59" y="2395318"/>
            <a:ext cx="7318407" cy="4397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8AF6C2-E38A-4983-8446-FB706AF10E19}"/>
              </a:ext>
            </a:extLst>
          </p:cNvPr>
          <p:cNvSpPr txBox="1"/>
          <p:nvPr/>
        </p:nvSpPr>
        <p:spPr>
          <a:xfrm>
            <a:off x="4510886" y="6209211"/>
            <a:ext cx="3170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(Elevated Shoreline with Increased Accessibility)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D26F2A-27A6-B6B3-9409-27CF0221AF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34" y="0"/>
            <a:ext cx="6266906" cy="4177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8C9BF5-3828-FF8B-4D3B-2879272E1F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39840" cy="4226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77A2C-16EA-4E90-206F-7D1D4C218822}"/>
              </a:ext>
            </a:extLst>
          </p:cNvPr>
          <p:cNvSpPr txBox="1"/>
          <p:nvPr/>
        </p:nvSpPr>
        <p:spPr>
          <a:xfrm>
            <a:off x="5538650" y="848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Sewell Park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D74B6-8F3B-6D63-01D2-8B7F35FAD2BB}"/>
              </a:ext>
            </a:extLst>
          </p:cNvPr>
          <p:cNvSpPr txBox="1"/>
          <p:nvPr/>
        </p:nvSpPr>
        <p:spPr>
          <a:xfrm>
            <a:off x="5538650" y="416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3 – Park on the Riverfront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C7E79-34E9-F738-9689-513E279504D3}"/>
              </a:ext>
            </a:extLst>
          </p:cNvPr>
          <p:cNvSpPr txBox="1"/>
          <p:nvPr/>
        </p:nvSpPr>
        <p:spPr>
          <a:xfrm>
            <a:off x="5538650" y="1217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2</a:t>
            </a:r>
            <a:endParaRPr lang="en-US" sz="1100" b="1" kern="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1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10E537-9724-7AE0-2224-B8DC3F4297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543" y="2470288"/>
            <a:ext cx="7325700" cy="4387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412ED6-C3A8-A827-8602-531D3B7075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39840" cy="4226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F16324-D45F-8217-3C49-4047B669FF61}"/>
              </a:ext>
            </a:extLst>
          </p:cNvPr>
          <p:cNvSpPr txBox="1"/>
          <p:nvPr/>
        </p:nvSpPr>
        <p:spPr>
          <a:xfrm>
            <a:off x="5538650" y="848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Sewell Park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8369E-596B-2767-D53B-BA0C30EDF3F7}"/>
              </a:ext>
            </a:extLst>
          </p:cNvPr>
          <p:cNvSpPr txBox="1"/>
          <p:nvPr/>
        </p:nvSpPr>
        <p:spPr>
          <a:xfrm>
            <a:off x="5538650" y="416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3 – Park on the Riverfront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B652C-5E55-8143-EF71-3A755707019F}"/>
              </a:ext>
            </a:extLst>
          </p:cNvPr>
          <p:cNvSpPr txBox="1"/>
          <p:nvPr/>
        </p:nvSpPr>
        <p:spPr>
          <a:xfrm>
            <a:off x="5538650" y="1217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3</a:t>
            </a:r>
            <a:endParaRPr lang="en-US" sz="1100" b="1" kern="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12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0138F-3B26-B878-F082-FB5CE69B0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9001" y="2906877"/>
            <a:ext cx="6551024" cy="39511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33785E-F399-08CA-132E-D7595283A8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840"/>
            <a:ext cx="6174376" cy="4116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D7237A-FB8A-3905-6226-033C85A56812}"/>
              </a:ext>
            </a:extLst>
          </p:cNvPr>
          <p:cNvSpPr txBox="1"/>
          <p:nvPr/>
        </p:nvSpPr>
        <p:spPr>
          <a:xfrm>
            <a:off x="5538650" y="416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2 – End-of-Road on the Bayfront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6BAEE-4A46-50B6-9FDC-4857076A0AFD}"/>
              </a:ext>
            </a:extLst>
          </p:cNvPr>
          <p:cNvSpPr txBox="1"/>
          <p:nvPr/>
        </p:nvSpPr>
        <p:spPr>
          <a:xfrm>
            <a:off x="5538650" y="848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26</a:t>
            </a:r>
            <a:r>
              <a:rPr lang="en-US" sz="1800" b="1" kern="0" baseline="3000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E4B6E-203E-EB36-499C-D7961C9EF920}"/>
              </a:ext>
            </a:extLst>
          </p:cNvPr>
          <p:cNvSpPr txBox="1"/>
          <p:nvPr/>
        </p:nvSpPr>
        <p:spPr>
          <a:xfrm>
            <a:off x="5538650" y="1217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1</a:t>
            </a:r>
            <a:endParaRPr lang="en-US" sz="1100" b="1" kern="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2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6CD357-8AF8-77DF-1C54-F8E7D2A11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695" y="2514600"/>
            <a:ext cx="7121909" cy="4306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DE78A-92C1-9ABD-0429-7FD80F5CC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840"/>
            <a:ext cx="6174376" cy="4116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E041FF-B228-A2D7-3FE5-ACB03C4E17EC}"/>
              </a:ext>
            </a:extLst>
          </p:cNvPr>
          <p:cNvSpPr txBox="1"/>
          <p:nvPr/>
        </p:nvSpPr>
        <p:spPr>
          <a:xfrm>
            <a:off x="5538650" y="416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2 – End-of-Road on the Bayfront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0814D-995C-C270-C354-4DD3DC64D4DF}"/>
              </a:ext>
            </a:extLst>
          </p:cNvPr>
          <p:cNvSpPr txBox="1"/>
          <p:nvPr/>
        </p:nvSpPr>
        <p:spPr>
          <a:xfrm>
            <a:off x="5538650" y="848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26</a:t>
            </a:r>
            <a:r>
              <a:rPr lang="en-US" sz="1800" b="1" kern="0" baseline="3000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CDEDF-CC94-1054-E563-8C8327DC6DDD}"/>
              </a:ext>
            </a:extLst>
          </p:cNvPr>
          <p:cNvSpPr txBox="1"/>
          <p:nvPr/>
        </p:nvSpPr>
        <p:spPr>
          <a:xfrm>
            <a:off x="5538650" y="1217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2</a:t>
            </a:r>
            <a:endParaRPr lang="en-US" sz="1100" b="1" kern="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3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0FC07-0AF8-A91E-F764-78AB4945F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1874" y="2697871"/>
            <a:ext cx="6840126" cy="4116252"/>
          </a:xfrm>
          <a:prstGeom prst="rect">
            <a:avLst/>
          </a:prstGeom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44A2A2D-9B69-67B4-9520-E8D16CEBC4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840"/>
            <a:ext cx="6174376" cy="4116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24252C-37BE-DE88-1B9C-9B0831449EB8}"/>
              </a:ext>
            </a:extLst>
          </p:cNvPr>
          <p:cNvSpPr txBox="1"/>
          <p:nvPr/>
        </p:nvSpPr>
        <p:spPr>
          <a:xfrm>
            <a:off x="5538650" y="416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2 – End-of-Road on the Bayfront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D56BE-5D20-6824-C83F-3A2171468B01}"/>
              </a:ext>
            </a:extLst>
          </p:cNvPr>
          <p:cNvSpPr txBox="1"/>
          <p:nvPr/>
        </p:nvSpPr>
        <p:spPr>
          <a:xfrm>
            <a:off x="5538650" y="848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26</a:t>
            </a:r>
            <a:r>
              <a:rPr lang="en-US" sz="1800" b="1" kern="0" baseline="3000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79334-2E49-C43C-7700-B712EDB051F2}"/>
              </a:ext>
            </a:extLst>
          </p:cNvPr>
          <p:cNvSpPr txBox="1"/>
          <p:nvPr/>
        </p:nvSpPr>
        <p:spPr>
          <a:xfrm>
            <a:off x="5538650" y="1217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3</a:t>
            </a:r>
            <a:endParaRPr lang="en-US" sz="1100" b="1" kern="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1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0735DB-3814-2F7F-2309-4035E236A6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269" y="2759705"/>
            <a:ext cx="6853736" cy="3998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5059B-5315-2091-84B6-3F18162FB5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339840" cy="4226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FD9174-7CDE-6B51-858E-256C486105C3}"/>
              </a:ext>
            </a:extLst>
          </p:cNvPr>
          <p:cNvSpPr txBox="1"/>
          <p:nvPr/>
        </p:nvSpPr>
        <p:spPr>
          <a:xfrm>
            <a:off x="5538650" y="848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Margaret Pace Park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309A2-EAF5-C434-BE7E-2438D3593BC9}"/>
              </a:ext>
            </a:extLst>
          </p:cNvPr>
          <p:cNvSpPr txBox="1"/>
          <p:nvPr/>
        </p:nvSpPr>
        <p:spPr>
          <a:xfrm>
            <a:off x="5538650" y="416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</a:t>
            </a:r>
            <a:r>
              <a:rPr lang="en-US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Park on the Bayfront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E3B50-A3A8-E101-3E7E-BC7FFA75DFAE}"/>
              </a:ext>
            </a:extLst>
          </p:cNvPr>
          <p:cNvSpPr txBox="1"/>
          <p:nvPr/>
        </p:nvSpPr>
        <p:spPr>
          <a:xfrm>
            <a:off x="5538650" y="1217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1</a:t>
            </a:r>
            <a:endParaRPr lang="en-US" sz="1100" b="1" kern="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1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E8D81C-E9C2-A189-A0FA-DCF818CA0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6" r="-3534"/>
          <a:stretch/>
        </p:blipFill>
        <p:spPr>
          <a:xfrm>
            <a:off x="5272815" y="2618042"/>
            <a:ext cx="6919185" cy="4049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3CFC9-7C1B-4B8A-3607-40C5E561CF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6"/>
            <a:ext cx="6339840" cy="4226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E4FB4F-CD76-3CA0-FEDF-62EF2EDD0951}"/>
              </a:ext>
            </a:extLst>
          </p:cNvPr>
          <p:cNvSpPr txBox="1"/>
          <p:nvPr/>
        </p:nvSpPr>
        <p:spPr>
          <a:xfrm>
            <a:off x="5538650" y="848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Margaret Pace Park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5A251-139A-7484-2D5B-7F1E16F8C65E}"/>
              </a:ext>
            </a:extLst>
          </p:cNvPr>
          <p:cNvSpPr txBox="1"/>
          <p:nvPr/>
        </p:nvSpPr>
        <p:spPr>
          <a:xfrm>
            <a:off x="5538650" y="416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</a:t>
            </a:r>
            <a:r>
              <a:rPr lang="en-US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Park on the Bayfront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2A8CD-975F-C43F-AAB4-F06A0CD44978}"/>
              </a:ext>
            </a:extLst>
          </p:cNvPr>
          <p:cNvSpPr txBox="1"/>
          <p:nvPr/>
        </p:nvSpPr>
        <p:spPr>
          <a:xfrm>
            <a:off x="5538650" y="1217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2</a:t>
            </a:r>
            <a:endParaRPr lang="en-US" sz="1100" b="1" kern="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0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4D052B-8F3D-4150-853E-6C10D7AD60DD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95DF6-2CB3-45EE-ADB8-323933FC61C6}"/>
              </a:ext>
            </a:extLst>
          </p:cNvPr>
          <p:cNvSpPr txBox="1">
            <a:spLocks/>
          </p:cNvSpPr>
          <p:nvPr/>
        </p:nvSpPr>
        <p:spPr>
          <a:xfrm>
            <a:off x="0" y="20720"/>
            <a:ext cx="10344150" cy="1113811"/>
          </a:xfrm>
          <a:prstGeom prst="rect">
            <a:avLst/>
          </a:prstGeom>
          <a:solidFill>
            <a:srgbClr val="008868">
              <a:alpha val="80000"/>
            </a:srgb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</a:rPr>
              <a:t>   CITY OF MIAMI </a:t>
            </a:r>
          </a:p>
          <a:p>
            <a:pPr marL="914400" lvl="1"/>
            <a:r>
              <a:rPr lang="en-US" sz="5700" b="1" kern="0" dirty="0">
                <a:solidFill>
                  <a:schemeClr val="bg1"/>
                </a:solidFill>
              </a:rPr>
              <a:t>RESILIENT WATERFRONT ENHANCEMENT PLAN </a:t>
            </a:r>
            <a:endParaRPr lang="en-US" sz="5700" b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89EE0-13A2-488D-8D60-AA0F243969A6}"/>
              </a:ext>
            </a:extLst>
          </p:cNvPr>
          <p:cNvCxnSpPr>
            <a:cxnSpLocks/>
          </p:cNvCxnSpPr>
          <p:nvPr/>
        </p:nvCxnSpPr>
        <p:spPr>
          <a:xfrm>
            <a:off x="423424" y="1134531"/>
            <a:ext cx="6956070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39B6-F76A-4543-9A3E-0B44AEE8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12" y="1554674"/>
            <a:ext cx="7608093" cy="392520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8400" dirty="0">
                <a:solidFill>
                  <a:schemeClr val="bg1"/>
                </a:solidFill>
              </a:rPr>
              <a:t>Grant from National Fish and Wildlife Foundation to develop plan to:</a:t>
            </a:r>
          </a:p>
          <a:p>
            <a:pPr marL="339725" indent="-339725">
              <a:lnSpc>
                <a:spcPct val="120000"/>
              </a:lnSpc>
              <a:spcAft>
                <a:spcPts val="600"/>
              </a:spcAft>
            </a:pPr>
            <a:r>
              <a:rPr lang="en-US" sz="8400" dirty="0">
                <a:solidFill>
                  <a:schemeClr val="bg1"/>
                </a:solidFill>
              </a:rPr>
              <a:t>Enhance City-owned waterfront property with nature-based designs</a:t>
            </a:r>
          </a:p>
          <a:p>
            <a:pPr marL="339725" indent="-339725">
              <a:lnSpc>
                <a:spcPct val="120000"/>
              </a:lnSpc>
              <a:spcAft>
                <a:spcPts val="600"/>
              </a:spcAft>
            </a:pPr>
            <a:r>
              <a:rPr lang="en-US" sz="8400" dirty="0">
                <a:solidFill>
                  <a:schemeClr val="bg1"/>
                </a:solidFill>
              </a:rPr>
              <a:t>Identify pilot project sites to serve as prototypes for similar shorelines</a:t>
            </a:r>
          </a:p>
          <a:p>
            <a:pPr marL="339725" indent="-339725">
              <a:lnSpc>
                <a:spcPct val="120000"/>
              </a:lnSpc>
              <a:spcAft>
                <a:spcPts val="600"/>
              </a:spcAft>
            </a:pPr>
            <a:r>
              <a:rPr lang="en-US" sz="8400" dirty="0">
                <a:solidFill>
                  <a:schemeClr val="bg1"/>
                </a:solidFill>
              </a:rPr>
              <a:t>Address permitting, funding, design, and maintenance hurdles of nature-based designs </a:t>
            </a:r>
          </a:p>
          <a:p>
            <a:pPr marL="339725" indent="-339725">
              <a:lnSpc>
                <a:spcPct val="120000"/>
              </a:lnSpc>
              <a:spcAft>
                <a:spcPts val="600"/>
              </a:spcAft>
            </a:pPr>
            <a:r>
              <a:rPr lang="en-US" sz="8400" dirty="0">
                <a:solidFill>
                  <a:schemeClr val="bg1"/>
                </a:solidFill>
              </a:rPr>
              <a:t>Align with ongoing City resilience initiatives </a:t>
            </a:r>
          </a:p>
          <a:p>
            <a:pPr marL="339725" indent="-339725"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Downtown Miami River Waterfront | Picture taken from Brickel… | Flickr">
            <a:extLst>
              <a:ext uri="{FF2B5EF4-FFF2-40B4-BE49-F238E27FC236}">
                <a16:creationId xmlns:a16="http://schemas.microsoft.com/office/drawing/2014/main" id="{052593F4-6C10-425E-8FB1-0266A57C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756" y="1257735"/>
            <a:ext cx="4529671" cy="568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D48C641-37F7-3E6B-DFC2-D09B5F440315}"/>
              </a:ext>
            </a:extLst>
          </p:cNvPr>
          <p:cNvSpPr txBox="1">
            <a:spLocks/>
          </p:cNvSpPr>
          <p:nvPr/>
        </p:nvSpPr>
        <p:spPr>
          <a:xfrm>
            <a:off x="585790" y="5140831"/>
            <a:ext cx="6272817" cy="130419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1688" lvl="1" indent="-344488"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Goal 3 of the Miami Forever Climate Ready Strategy</a:t>
            </a:r>
          </a:p>
          <a:p>
            <a:pPr marL="801688" lvl="1" indent="-344488"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Stormwater Master Plan</a:t>
            </a:r>
          </a:p>
          <a:p>
            <a:pPr marL="801688" lvl="1" indent="-344488"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City Seawall Ordinance</a:t>
            </a:r>
          </a:p>
          <a:p>
            <a:pPr marL="801688" lvl="1" indent="-344488"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Resilient 305</a:t>
            </a:r>
          </a:p>
          <a:p>
            <a:pPr marL="801688" lvl="1" indent="-344488"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Miami21 Appendix B – Waterfront Guidelines</a:t>
            </a:r>
          </a:p>
        </p:txBody>
      </p:sp>
    </p:spTree>
    <p:extLst>
      <p:ext uri="{BB962C8B-B14F-4D97-AF65-F5344CB8AC3E}">
        <p14:creationId xmlns:p14="http://schemas.microsoft.com/office/powerpoint/2010/main" val="3252765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4D052B-8F3D-4150-853E-6C10D7AD60DD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95DF6-2CB3-45EE-ADB8-323933FC61C6}"/>
              </a:ext>
            </a:extLst>
          </p:cNvPr>
          <p:cNvSpPr txBox="1">
            <a:spLocks/>
          </p:cNvSpPr>
          <p:nvPr/>
        </p:nvSpPr>
        <p:spPr>
          <a:xfrm>
            <a:off x="522515" y="20720"/>
            <a:ext cx="9111343" cy="1113811"/>
          </a:xfrm>
          <a:prstGeom prst="rect">
            <a:avLst/>
          </a:prstGeom>
          <a:solidFill>
            <a:srgbClr val="008868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</a:rPr>
              <a:t>Cost Estimates &amp; Benefit Evaluation</a:t>
            </a:r>
            <a:endParaRPr lang="en-US" sz="3800" b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89EE0-13A2-488D-8D60-AA0F243969A6}"/>
              </a:ext>
            </a:extLst>
          </p:cNvPr>
          <p:cNvCxnSpPr>
            <a:cxnSpLocks/>
          </p:cNvCxnSpPr>
          <p:nvPr/>
        </p:nvCxnSpPr>
        <p:spPr>
          <a:xfrm>
            <a:off x="423425" y="1032933"/>
            <a:ext cx="10767089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39B6-F76A-4543-9A3E-0B44AEE8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79" y="1478249"/>
            <a:ext cx="3345409" cy="5118660"/>
          </a:xfrm>
        </p:spPr>
        <p:txBody>
          <a:bodyPr>
            <a:noAutofit/>
          </a:bodyPr>
          <a:lstStyle/>
          <a:p>
            <a:pPr marL="339725" indent="-339725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Cost estimates for each alternative – total, per SF, and per LF of shoreline</a:t>
            </a:r>
          </a:p>
          <a:p>
            <a:pPr marL="339725" indent="-339725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Benefits quantified using FEMA Ecosystem Services’ national value per acre for green space </a:t>
            </a:r>
          </a:p>
          <a:p>
            <a:pPr marL="796925" lvl="1" indent="-339725">
              <a:lnSpc>
                <a:spcPct val="120000"/>
              </a:lnSpc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8A1CE-8F8D-14D8-1AEF-A491A41461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92"/>
          <a:stretch/>
        </p:blipFill>
        <p:spPr>
          <a:xfrm>
            <a:off x="3470563" y="2632368"/>
            <a:ext cx="8632258" cy="41270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A015F7-B2C9-5929-4A4C-8F019A06BB2F}"/>
              </a:ext>
            </a:extLst>
          </p:cNvPr>
          <p:cNvSpPr/>
          <p:nvPr/>
        </p:nvSpPr>
        <p:spPr>
          <a:xfrm>
            <a:off x="6795190" y="6151418"/>
            <a:ext cx="1247373" cy="2701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FFD9C-B77E-E37A-42EA-ECCCAF1DA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346"/>
          <a:stretch/>
        </p:blipFill>
        <p:spPr>
          <a:xfrm>
            <a:off x="4078289" y="1136021"/>
            <a:ext cx="7356329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5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4D052B-8F3D-4150-853E-6C10D7AD60DD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95DF6-2CB3-45EE-ADB8-323933FC61C6}"/>
              </a:ext>
            </a:extLst>
          </p:cNvPr>
          <p:cNvSpPr txBox="1">
            <a:spLocks/>
          </p:cNvSpPr>
          <p:nvPr/>
        </p:nvSpPr>
        <p:spPr>
          <a:xfrm>
            <a:off x="522516" y="20720"/>
            <a:ext cx="3624612" cy="1113811"/>
          </a:xfrm>
          <a:prstGeom prst="rect">
            <a:avLst/>
          </a:prstGeom>
          <a:solidFill>
            <a:srgbClr val="008868">
              <a:alpha val="80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</a:rPr>
              <a:t>Cost Estimates &amp; Benefit Evaluation</a:t>
            </a:r>
            <a:endParaRPr lang="en-US" sz="3800" b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89EE0-13A2-488D-8D60-AA0F243969A6}"/>
              </a:ext>
            </a:extLst>
          </p:cNvPr>
          <p:cNvCxnSpPr>
            <a:cxnSpLocks/>
          </p:cNvCxnSpPr>
          <p:nvPr/>
        </p:nvCxnSpPr>
        <p:spPr>
          <a:xfrm>
            <a:off x="414189" y="1159158"/>
            <a:ext cx="10767089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39B6-F76A-4543-9A3E-0B44AEE8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6" y="1647035"/>
            <a:ext cx="3793373" cy="5190245"/>
          </a:xfrm>
        </p:spPr>
        <p:txBody>
          <a:bodyPr>
            <a:noAutofit/>
          </a:bodyPr>
          <a:lstStyle/>
          <a:p>
            <a:pPr marL="339725" indent="-339725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Qualitative benefits evaluated based on 7 factors</a:t>
            </a:r>
          </a:p>
          <a:p>
            <a:pPr marL="796925" lvl="1" indent="-339725">
              <a:lnSpc>
                <a:spcPct val="120000"/>
              </a:lnSpc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87731D-6574-FE6E-73BC-6BCA690C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867" y="-51820"/>
            <a:ext cx="7152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96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4D052B-8F3D-4150-853E-6C10D7AD60DD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95DF6-2CB3-45EE-ADB8-323933FC61C6}"/>
              </a:ext>
            </a:extLst>
          </p:cNvPr>
          <p:cNvSpPr txBox="1">
            <a:spLocks/>
          </p:cNvSpPr>
          <p:nvPr/>
        </p:nvSpPr>
        <p:spPr>
          <a:xfrm>
            <a:off x="522515" y="20720"/>
            <a:ext cx="9111343" cy="1113811"/>
          </a:xfrm>
          <a:prstGeom prst="rect">
            <a:avLst/>
          </a:prstGeom>
          <a:solidFill>
            <a:srgbClr val="008868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</a:rPr>
              <a:t>Cost Estimates &amp; Benefit Evaluation</a:t>
            </a:r>
            <a:endParaRPr lang="en-US" sz="3800" b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89EE0-13A2-488D-8D60-AA0F243969A6}"/>
              </a:ext>
            </a:extLst>
          </p:cNvPr>
          <p:cNvCxnSpPr>
            <a:cxnSpLocks/>
          </p:cNvCxnSpPr>
          <p:nvPr/>
        </p:nvCxnSpPr>
        <p:spPr>
          <a:xfrm>
            <a:off x="423425" y="1032933"/>
            <a:ext cx="10767089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39B6-F76A-4543-9A3E-0B44AEE8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56" y="1484749"/>
            <a:ext cx="3615572" cy="5118660"/>
          </a:xfrm>
        </p:spPr>
        <p:txBody>
          <a:bodyPr>
            <a:noAutofit/>
          </a:bodyPr>
          <a:lstStyle/>
          <a:p>
            <a:pPr marL="339725" indent="-339725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Evaluated walkability and level of service benefits for new open space in end-of-road typologies</a:t>
            </a:r>
          </a:p>
          <a:p>
            <a:pPr marL="796925" lvl="1" indent="-339725">
              <a:lnSpc>
                <a:spcPct val="120000"/>
              </a:lnSpc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12A78-9B4F-EDD2-2F73-5B654F69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216" y="1134531"/>
            <a:ext cx="7623028" cy="57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9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4D052B-8F3D-4150-853E-6C10D7AD60DD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95DF6-2CB3-45EE-ADB8-323933FC61C6}"/>
              </a:ext>
            </a:extLst>
          </p:cNvPr>
          <p:cNvSpPr txBox="1">
            <a:spLocks/>
          </p:cNvSpPr>
          <p:nvPr/>
        </p:nvSpPr>
        <p:spPr>
          <a:xfrm>
            <a:off x="522515" y="20720"/>
            <a:ext cx="9111343" cy="1113811"/>
          </a:xfrm>
          <a:prstGeom prst="rect">
            <a:avLst/>
          </a:prstGeom>
          <a:solidFill>
            <a:srgbClr val="008868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</a:rPr>
              <a:t>Preliminary Permitting Investigation</a:t>
            </a:r>
            <a:endParaRPr lang="en-US" sz="3800" b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89EE0-13A2-488D-8D60-AA0F243969A6}"/>
              </a:ext>
            </a:extLst>
          </p:cNvPr>
          <p:cNvCxnSpPr>
            <a:cxnSpLocks/>
          </p:cNvCxnSpPr>
          <p:nvPr/>
        </p:nvCxnSpPr>
        <p:spPr>
          <a:xfrm>
            <a:off x="423425" y="1032933"/>
            <a:ext cx="10767089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FDB0BA1-8BF2-DBBD-5C1E-D89D719102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064" y="1775908"/>
            <a:ext cx="10075816" cy="4886097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5E3BE95-B81A-1C05-05F1-2D1F9683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24" y="1264723"/>
            <a:ext cx="10889010" cy="5118660"/>
          </a:xfrm>
        </p:spPr>
        <p:txBody>
          <a:bodyPr>
            <a:noAutofit/>
          </a:bodyPr>
          <a:lstStyle/>
          <a:p>
            <a:pPr marL="339725" indent="-339725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Preliminary Matrix for City, County, State and Federal requirements</a:t>
            </a:r>
          </a:p>
          <a:p>
            <a:pPr marL="796925" lvl="1" indent="-339725"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16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4D052B-8F3D-4150-853E-6C10D7AD60DD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95DF6-2CB3-45EE-ADB8-323933FC61C6}"/>
              </a:ext>
            </a:extLst>
          </p:cNvPr>
          <p:cNvSpPr txBox="1">
            <a:spLocks/>
          </p:cNvSpPr>
          <p:nvPr/>
        </p:nvSpPr>
        <p:spPr>
          <a:xfrm>
            <a:off x="522515" y="20720"/>
            <a:ext cx="9111343" cy="1113811"/>
          </a:xfrm>
          <a:prstGeom prst="rect">
            <a:avLst/>
          </a:prstGeom>
          <a:solidFill>
            <a:srgbClr val="008868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</a:rPr>
              <a:t>Permitting Pre-Application Meetings</a:t>
            </a:r>
            <a:endParaRPr lang="en-US" sz="3800" b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89EE0-13A2-488D-8D60-AA0F243969A6}"/>
              </a:ext>
            </a:extLst>
          </p:cNvPr>
          <p:cNvCxnSpPr>
            <a:cxnSpLocks/>
          </p:cNvCxnSpPr>
          <p:nvPr/>
        </p:nvCxnSpPr>
        <p:spPr>
          <a:xfrm>
            <a:off x="423425" y="1032933"/>
            <a:ext cx="10767089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39B6-F76A-4543-9A3E-0B44AEE8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25" y="1473729"/>
            <a:ext cx="5028141" cy="5118660"/>
          </a:xfrm>
        </p:spPr>
        <p:txBody>
          <a:bodyPr>
            <a:noAutofit/>
          </a:bodyPr>
          <a:lstStyle/>
          <a:p>
            <a:pPr marL="339725" indent="-339725">
              <a:lnSpc>
                <a:spcPct val="12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Agencies</a:t>
            </a:r>
          </a:p>
          <a:p>
            <a:pPr marL="796925" lvl="1" indent="-339725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City of Miami</a:t>
            </a:r>
          </a:p>
          <a:p>
            <a:pPr marL="796925" lvl="1" indent="-339725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Miami-Dade County RER &amp; DERM</a:t>
            </a:r>
          </a:p>
          <a:p>
            <a:pPr marL="796925" lvl="1" indent="-339725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South Florida Water Management District</a:t>
            </a:r>
          </a:p>
          <a:p>
            <a:pPr marL="796925" lvl="1" indent="-339725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US Army Corps of Engineers</a:t>
            </a:r>
          </a:p>
          <a:p>
            <a:pPr marL="796925" lvl="1" indent="-339725"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B7CEA-6003-FC55-1E50-856BF63A4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457" y="1612263"/>
            <a:ext cx="6974517" cy="46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89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138420-3745-24B5-5E79-753A742210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186" y="-1470960"/>
            <a:ext cx="12637897" cy="8411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4D052B-8F3D-4150-853E-6C10D7AD60DD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95DF6-2CB3-45EE-ADB8-323933FC61C6}"/>
              </a:ext>
            </a:extLst>
          </p:cNvPr>
          <p:cNvSpPr txBox="1">
            <a:spLocks/>
          </p:cNvSpPr>
          <p:nvPr/>
        </p:nvSpPr>
        <p:spPr>
          <a:xfrm>
            <a:off x="522515" y="20720"/>
            <a:ext cx="10767089" cy="1113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</a:rPr>
              <a:t>Permitting Pre-Application Meetings: What We Learned</a:t>
            </a:r>
            <a:endParaRPr lang="en-US" sz="3800" b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89EE0-13A2-488D-8D60-AA0F243969A6}"/>
              </a:ext>
            </a:extLst>
          </p:cNvPr>
          <p:cNvCxnSpPr>
            <a:cxnSpLocks/>
          </p:cNvCxnSpPr>
          <p:nvPr/>
        </p:nvCxnSpPr>
        <p:spPr>
          <a:xfrm>
            <a:off x="423425" y="1032933"/>
            <a:ext cx="10767089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39B6-F76A-4543-9A3E-0B44AEE8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24" y="1271850"/>
            <a:ext cx="11193810" cy="5118660"/>
          </a:xfrm>
        </p:spPr>
        <p:txBody>
          <a:bodyPr>
            <a:noAutofit/>
          </a:bodyPr>
          <a:lstStyle/>
          <a:p>
            <a:pPr marL="339725" indent="-339725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</a:rPr>
              <a:t>City of Miami</a:t>
            </a:r>
          </a:p>
          <a:p>
            <a:pPr marL="796925" lvl="1" indent="-339725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Permitting process and agencies needed for review</a:t>
            </a:r>
          </a:p>
          <a:p>
            <a:pPr marL="796925" lvl="1" indent="-339725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Additional stakeholders to engage</a:t>
            </a:r>
          </a:p>
          <a:p>
            <a:pPr marL="339725" indent="-339725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</a:rPr>
              <a:t>MD RER/DERM</a:t>
            </a:r>
          </a:p>
          <a:p>
            <a:pPr marL="796925" lvl="1" indent="-339725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Elevations of proposed elements need to consider current County flood data</a:t>
            </a:r>
          </a:p>
          <a:p>
            <a:pPr marL="796925" lvl="1" indent="-339725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Outfalls will trigger a Class II Permit, but may not be required with the green infrastructure in our designs</a:t>
            </a:r>
          </a:p>
          <a:p>
            <a:pPr marL="796925" lvl="1" indent="-339725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Constructed wetlands need to have barriers between adjacent properties</a:t>
            </a:r>
          </a:p>
          <a:p>
            <a:pPr marL="796925" lvl="1" indent="-339725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Permitting requirements would be reduced if proposed designs do not extend past the current mean high-water line</a:t>
            </a:r>
          </a:p>
          <a:p>
            <a:pPr marL="796925" lvl="1" indent="-339725">
              <a:lnSpc>
                <a:spcPct val="120000"/>
              </a:lnSpc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93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E10B8B-25A6-DB98-D4A6-C5F079D54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186" y="-1470960"/>
            <a:ext cx="12637897" cy="8411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4D052B-8F3D-4150-853E-6C10D7AD60DD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89EE0-13A2-488D-8D60-AA0F243969A6}"/>
              </a:ext>
            </a:extLst>
          </p:cNvPr>
          <p:cNvCxnSpPr>
            <a:cxnSpLocks/>
          </p:cNvCxnSpPr>
          <p:nvPr/>
        </p:nvCxnSpPr>
        <p:spPr>
          <a:xfrm>
            <a:off x="423425" y="1032933"/>
            <a:ext cx="10767089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39B6-F76A-4543-9A3E-0B44AEE8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24" y="1473729"/>
            <a:ext cx="11193810" cy="5118660"/>
          </a:xfrm>
        </p:spPr>
        <p:txBody>
          <a:bodyPr>
            <a:noAutofit/>
          </a:bodyPr>
          <a:lstStyle/>
          <a:p>
            <a:pPr marL="339725" indent="-339725">
              <a:lnSpc>
                <a:spcPct val="12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USACE</a:t>
            </a:r>
          </a:p>
          <a:p>
            <a:pPr marL="796925" lvl="1" indent="-339725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Any designs that impede navigable waterways would need justification for impacts</a:t>
            </a:r>
          </a:p>
          <a:p>
            <a:pPr marL="796925" lvl="1" indent="-339725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All projects would need an existing resource survey prior to moving into design</a:t>
            </a:r>
          </a:p>
          <a:p>
            <a:pPr marL="796925" lvl="1" indent="-339725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Positive impacts are not necessarily frowned upon, but justification for all impacts is required</a:t>
            </a:r>
          </a:p>
          <a:p>
            <a:pPr marL="796925" lvl="1" indent="-339725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Similar reference projects can provide lessons learned (Jose Marti, Brittany Bay Park)</a:t>
            </a:r>
          </a:p>
          <a:p>
            <a:pPr marL="796925" lvl="1" indent="-339725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Proposals, including breakwater reefs would need to meet certain impact criteria and provide justification</a:t>
            </a: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D1D528-FAEA-D76F-7A00-48FACF595509}"/>
              </a:ext>
            </a:extLst>
          </p:cNvPr>
          <p:cNvSpPr txBox="1">
            <a:spLocks/>
          </p:cNvSpPr>
          <p:nvPr/>
        </p:nvSpPr>
        <p:spPr>
          <a:xfrm>
            <a:off x="522515" y="20720"/>
            <a:ext cx="10767089" cy="1113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</a:rPr>
              <a:t>Permitting Pre-Application Meetings: What We Learned</a:t>
            </a:r>
            <a:endParaRPr lang="en-US" sz="3800" b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25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C5A46D-7EC3-29CF-19B5-DCA7AA6BE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9213" y="-1474719"/>
            <a:ext cx="12623020" cy="84153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4D052B-8F3D-4150-853E-6C10D7AD60DD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chemeClr val="accent1">
              <a:alpha val="7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95DF6-2CB3-45EE-ADB8-323933FC61C6}"/>
              </a:ext>
            </a:extLst>
          </p:cNvPr>
          <p:cNvSpPr txBox="1">
            <a:spLocks/>
          </p:cNvSpPr>
          <p:nvPr/>
        </p:nvSpPr>
        <p:spPr>
          <a:xfrm>
            <a:off x="522515" y="20720"/>
            <a:ext cx="9111343" cy="1113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</a:rPr>
              <a:t>Successful Implementation: What’s Needed</a:t>
            </a:r>
            <a:endParaRPr lang="en-US" sz="3800" b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89EE0-13A2-488D-8D60-AA0F243969A6}"/>
              </a:ext>
            </a:extLst>
          </p:cNvPr>
          <p:cNvCxnSpPr>
            <a:cxnSpLocks/>
          </p:cNvCxnSpPr>
          <p:nvPr/>
        </p:nvCxnSpPr>
        <p:spPr>
          <a:xfrm>
            <a:off x="423425" y="1032933"/>
            <a:ext cx="10767089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39B6-F76A-4543-9A3E-0B44AEE8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25" y="1441613"/>
            <a:ext cx="11193810" cy="5118660"/>
          </a:xfrm>
        </p:spPr>
        <p:txBody>
          <a:bodyPr>
            <a:noAutofit/>
          </a:bodyPr>
          <a:lstStyle/>
          <a:p>
            <a:pPr marL="574675" indent="-234950"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Planning &amp; Zoning: </a:t>
            </a:r>
            <a:r>
              <a:rPr lang="en-US" sz="2400" dirty="0">
                <a:solidFill>
                  <a:schemeClr val="bg1"/>
                </a:solidFill>
              </a:rPr>
              <a:t>Land use and zoning changes may be required for certain sites if they are intended to be parks</a:t>
            </a:r>
          </a:p>
          <a:p>
            <a:pPr marL="574675" indent="-234950"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Formal Process: </a:t>
            </a:r>
            <a:r>
              <a:rPr lang="en-US" sz="2400" dirty="0">
                <a:solidFill>
                  <a:schemeClr val="bg1"/>
                </a:solidFill>
              </a:rPr>
              <a:t>A formal process needs to be adopted to evaluate the level of amenities on sites, make decisions on land use updates, and plan for future maintenance </a:t>
            </a:r>
          </a:p>
          <a:p>
            <a:pPr marL="574675" indent="-234950">
              <a:lnSpc>
                <a:spcPct val="100000"/>
              </a:lnSpc>
              <a:spcAft>
                <a:spcPts val="6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</a:rPr>
              <a:t>Project Phasing: </a:t>
            </a:r>
            <a:r>
              <a:rPr lang="en-US" sz="2400" b="0" i="0" u="none" strike="noStrike" baseline="0" dirty="0">
                <a:solidFill>
                  <a:schemeClr val="bg1"/>
                </a:solidFill>
              </a:rPr>
              <a:t>Projects can be </a:t>
            </a:r>
            <a:r>
              <a:rPr lang="en-US" sz="2400" dirty="0">
                <a:solidFill>
                  <a:schemeClr val="bg1"/>
                </a:solidFill>
              </a:rPr>
              <a:t>phased based on waterline/shoreline amenities/interior approach</a:t>
            </a:r>
          </a:p>
          <a:p>
            <a:pPr marL="574675" indent="-234950"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Specialized Design and Maintenance: </a:t>
            </a:r>
            <a:r>
              <a:rPr lang="en-US" sz="2400" dirty="0">
                <a:solidFill>
                  <a:schemeClr val="bg1"/>
                </a:solidFill>
              </a:rPr>
              <a:t>Different design and construction approaches will be utilized based on the specialization required for the work</a:t>
            </a:r>
          </a:p>
          <a:p>
            <a:pPr marL="574675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Many of the design alternatives would require specialized maintenance contracts – maintenance management plans are critical</a:t>
            </a:r>
          </a:p>
          <a:p>
            <a:pPr marL="574675" indent="-234950">
              <a:lnSpc>
                <a:spcPct val="120000"/>
              </a:lnSpc>
              <a:spcAft>
                <a:spcPts val="600"/>
              </a:spcAft>
            </a:pP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5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71FB3-3DCA-B7C7-CE95-397065CEAD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9213" y="-1474719"/>
            <a:ext cx="12623020" cy="84153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4D052B-8F3D-4150-853E-6C10D7AD60DD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chemeClr val="accent1">
              <a:alpha val="7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95DF6-2CB3-45EE-ADB8-323933FC61C6}"/>
              </a:ext>
            </a:extLst>
          </p:cNvPr>
          <p:cNvSpPr txBox="1">
            <a:spLocks/>
          </p:cNvSpPr>
          <p:nvPr/>
        </p:nvSpPr>
        <p:spPr>
          <a:xfrm>
            <a:off x="522515" y="20720"/>
            <a:ext cx="9521137" cy="1113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</a:rPr>
              <a:t>Successful Implementation: What’s Needed, </a:t>
            </a:r>
            <a:r>
              <a:rPr lang="en-US" sz="3800" b="1" kern="0" dirty="0" err="1">
                <a:solidFill>
                  <a:schemeClr val="bg1"/>
                </a:solidFill>
              </a:rPr>
              <a:t>cont</a:t>
            </a:r>
            <a:endParaRPr lang="en-US" sz="3800" b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89EE0-13A2-488D-8D60-AA0F243969A6}"/>
              </a:ext>
            </a:extLst>
          </p:cNvPr>
          <p:cNvCxnSpPr>
            <a:cxnSpLocks/>
          </p:cNvCxnSpPr>
          <p:nvPr/>
        </p:nvCxnSpPr>
        <p:spPr>
          <a:xfrm>
            <a:off x="423425" y="1032933"/>
            <a:ext cx="10767089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39B6-F76A-4543-9A3E-0B44AEE8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24" y="1473729"/>
            <a:ext cx="10828050" cy="5118660"/>
          </a:xfrm>
        </p:spPr>
        <p:txBody>
          <a:bodyPr>
            <a:noAutofit/>
          </a:bodyPr>
          <a:lstStyle/>
          <a:p>
            <a:pPr marL="796925" lvl="1" indent="-339725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Funding &amp; Financing: </a:t>
            </a:r>
            <a:r>
              <a:rPr lang="en-US" dirty="0">
                <a:solidFill>
                  <a:schemeClr val="bg1"/>
                </a:solidFill>
              </a:rPr>
              <a:t>There are a variety of funding mechanisms that could be utilized, including FIND, FEMA Flood Mitigation Funding, HUD, Conservation funds, and GO Bonds</a:t>
            </a:r>
          </a:p>
          <a:p>
            <a:pPr marL="796925" lvl="1" indent="-339725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Collaboration: </a:t>
            </a:r>
            <a:r>
              <a:rPr lang="en-US" dirty="0">
                <a:solidFill>
                  <a:schemeClr val="bg1"/>
                </a:solidFill>
              </a:rPr>
              <a:t>Partnerships with private developers, property owners, Miami River Commission, and the DDA are necessary to promote nature-based designs across the waterfronts</a:t>
            </a:r>
          </a:p>
          <a:p>
            <a:pPr marL="796925" lvl="1" indent="-339725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City Alignment: </a:t>
            </a:r>
            <a:r>
              <a:rPr lang="en-US" dirty="0">
                <a:solidFill>
                  <a:schemeClr val="bg1"/>
                </a:solidFill>
              </a:rPr>
              <a:t>Policy and operation updates to help align these ideas with other efforts throughout the City</a:t>
            </a:r>
          </a:p>
          <a:p>
            <a:pPr marL="796925" lvl="1" indent="-339725">
              <a:lnSpc>
                <a:spcPct val="12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marL="574675" indent="-234950">
              <a:lnSpc>
                <a:spcPct val="120000"/>
              </a:lnSpc>
              <a:spcAft>
                <a:spcPts val="600"/>
              </a:spcAft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254125" lvl="2" indent="-339725">
              <a:lnSpc>
                <a:spcPct val="12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15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4D052B-8F3D-4150-853E-6C10D7AD60DD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95DF6-2CB3-45EE-ADB8-323933FC61C6}"/>
              </a:ext>
            </a:extLst>
          </p:cNvPr>
          <p:cNvSpPr txBox="1">
            <a:spLocks/>
          </p:cNvSpPr>
          <p:nvPr/>
        </p:nvSpPr>
        <p:spPr>
          <a:xfrm>
            <a:off x="522515" y="20720"/>
            <a:ext cx="9111343" cy="1113811"/>
          </a:xfrm>
          <a:prstGeom prst="rect">
            <a:avLst/>
          </a:prstGeom>
          <a:solidFill>
            <a:srgbClr val="008868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89EE0-13A2-488D-8D60-AA0F243969A6}"/>
              </a:ext>
            </a:extLst>
          </p:cNvPr>
          <p:cNvCxnSpPr>
            <a:cxnSpLocks/>
          </p:cNvCxnSpPr>
          <p:nvPr/>
        </p:nvCxnSpPr>
        <p:spPr>
          <a:xfrm>
            <a:off x="423425" y="1032933"/>
            <a:ext cx="10767089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cloud, outdoor, water, sky&#10;&#10;Description automatically generated">
            <a:extLst>
              <a:ext uri="{FF2B5EF4-FFF2-40B4-BE49-F238E27FC236}">
                <a16:creationId xmlns:a16="http://schemas.microsoft.com/office/drawing/2014/main" id="{315C07FD-B5A8-0F14-D893-8BFE30C38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4031" y="1134346"/>
            <a:ext cx="12702675" cy="58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3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4D052B-8F3D-4150-853E-6C10D7AD60DD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95DF6-2CB3-45EE-ADB8-323933FC61C6}"/>
              </a:ext>
            </a:extLst>
          </p:cNvPr>
          <p:cNvSpPr txBox="1">
            <a:spLocks/>
          </p:cNvSpPr>
          <p:nvPr/>
        </p:nvSpPr>
        <p:spPr>
          <a:xfrm>
            <a:off x="0" y="20720"/>
            <a:ext cx="10344150" cy="1113811"/>
          </a:xfrm>
          <a:prstGeom prst="rect">
            <a:avLst/>
          </a:prstGeom>
          <a:solidFill>
            <a:srgbClr val="008868">
              <a:alpha val="80000"/>
            </a:srgb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</a:rPr>
              <a:t>   CITY OF MIAMI </a:t>
            </a:r>
          </a:p>
          <a:p>
            <a:pPr marL="914400" lvl="1"/>
            <a:r>
              <a:rPr lang="en-US" sz="5700" b="1" kern="0" dirty="0">
                <a:solidFill>
                  <a:schemeClr val="bg1"/>
                </a:solidFill>
              </a:rPr>
              <a:t>RESILIENT WATERFRONT ENHANCEMENT PLAN </a:t>
            </a:r>
            <a:endParaRPr lang="en-US" sz="5700" b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89EE0-13A2-488D-8D60-AA0F243969A6}"/>
              </a:ext>
            </a:extLst>
          </p:cNvPr>
          <p:cNvCxnSpPr>
            <a:cxnSpLocks/>
          </p:cNvCxnSpPr>
          <p:nvPr/>
        </p:nvCxnSpPr>
        <p:spPr>
          <a:xfrm>
            <a:off x="423424" y="1134531"/>
            <a:ext cx="6956070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Content Placeholder 3">
            <a:extLst>
              <a:ext uri="{FF2B5EF4-FFF2-40B4-BE49-F238E27FC236}">
                <a16:creationId xmlns:a16="http://schemas.microsoft.com/office/drawing/2014/main" id="{3504ED42-3A42-89F5-B639-DB5C9FEA9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143612"/>
              </p:ext>
            </p:extLst>
          </p:nvPr>
        </p:nvGraphicFramePr>
        <p:xfrm>
          <a:off x="4475845" y="1337459"/>
          <a:ext cx="7783465" cy="540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owntown Miami River Waterfront | Picture taken from Brickel… | Flickr">
            <a:extLst>
              <a:ext uri="{FF2B5EF4-FFF2-40B4-BE49-F238E27FC236}">
                <a16:creationId xmlns:a16="http://schemas.microsoft.com/office/drawing/2014/main" id="{052593F4-6C10-425E-8FB1-0266A57C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322" y="1228732"/>
            <a:ext cx="4529671" cy="56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4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A34495-1A86-4A44-919D-56FE11272EA0}"/>
              </a:ext>
            </a:extLst>
          </p:cNvPr>
          <p:cNvSpPr/>
          <p:nvPr/>
        </p:nvSpPr>
        <p:spPr>
          <a:xfrm>
            <a:off x="-106497" y="0"/>
            <a:ext cx="12404993" cy="7126894"/>
          </a:xfrm>
          <a:prstGeom prst="rect">
            <a:avLst/>
          </a:prstGeom>
          <a:solidFill>
            <a:srgbClr val="008868"/>
          </a:solidFill>
          <a:ln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754AB-F526-4D6E-96A6-176F2E16C0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61" y="1483564"/>
            <a:ext cx="4956209" cy="56633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38863D-CAD4-4D27-A327-BD734EB8F003}"/>
              </a:ext>
            </a:extLst>
          </p:cNvPr>
          <p:cNvSpPr txBox="1">
            <a:spLocks/>
          </p:cNvSpPr>
          <p:nvPr/>
        </p:nvSpPr>
        <p:spPr>
          <a:xfrm>
            <a:off x="-106497" y="67539"/>
            <a:ext cx="10762411" cy="1113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2000" kern="0" dirty="0">
                <a:solidFill>
                  <a:schemeClr val="bg1"/>
                </a:solidFill>
              </a:rPr>
              <a:t>   </a:t>
            </a:r>
            <a:r>
              <a:rPr lang="en-US" sz="2400" b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1: End-of-Road on Riverfront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8EF34F-8294-4CA4-9763-D489A50518DC}"/>
              </a:ext>
            </a:extLst>
          </p:cNvPr>
          <p:cNvSpPr txBox="1">
            <a:spLocks/>
          </p:cNvSpPr>
          <p:nvPr/>
        </p:nvSpPr>
        <p:spPr>
          <a:xfrm>
            <a:off x="415762" y="879136"/>
            <a:ext cx="5077708" cy="2085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500" b="1" kern="1200" baseline="0">
                <a:solidFill>
                  <a:schemeClr val="accent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801938" algn="l"/>
              </a:tabLst>
            </a:pPr>
            <a:r>
              <a:rPr lang="en-US" sz="18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 NE 5</a:t>
            </a:r>
            <a:r>
              <a:rPr lang="en-US" sz="1800" b="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8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Ave (near NE 79</a:t>
            </a:r>
            <a:r>
              <a:rPr lang="en-US" sz="1800" b="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8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 and 	Little River)</a:t>
            </a:r>
          </a:p>
          <a:p>
            <a:endParaRPr lang="en-US" sz="3200" b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9BB85F-BB79-48B4-8C34-B0F2E9D032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8593" y="1461624"/>
            <a:ext cx="4964183" cy="567529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5AE4C28-FB3F-47AC-BFF2-E354E211FEB4}"/>
              </a:ext>
            </a:extLst>
          </p:cNvPr>
          <p:cNvSpPr txBox="1">
            <a:spLocks/>
          </p:cNvSpPr>
          <p:nvPr/>
        </p:nvSpPr>
        <p:spPr>
          <a:xfrm>
            <a:off x="6015729" y="168897"/>
            <a:ext cx="6487886" cy="9110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2000" kern="0" dirty="0">
                <a:solidFill>
                  <a:schemeClr val="bg1"/>
                </a:solidFill>
              </a:rPr>
              <a:t>   </a:t>
            </a:r>
            <a:r>
              <a:rPr lang="en-US" sz="2400" b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2: End-of-Road on Bayfront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AAC131-18E1-463F-A9DF-357F7CE85A57}"/>
              </a:ext>
            </a:extLst>
          </p:cNvPr>
          <p:cNvSpPr txBox="1">
            <a:spLocks/>
          </p:cNvSpPr>
          <p:nvPr/>
        </p:nvSpPr>
        <p:spPr>
          <a:xfrm>
            <a:off x="6679358" y="896655"/>
            <a:ext cx="4742654" cy="7224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500" b="1" kern="1200" baseline="0">
                <a:solidFill>
                  <a:schemeClr val="accent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 NE 26</a:t>
            </a:r>
            <a:r>
              <a:rPr lang="en-US" sz="1800" b="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8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1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902B4B-1D40-4562-89F2-BBDE72DC3AFB}"/>
              </a:ext>
            </a:extLst>
          </p:cNvPr>
          <p:cNvSpPr/>
          <p:nvPr/>
        </p:nvSpPr>
        <p:spPr>
          <a:xfrm>
            <a:off x="-106497" y="-268894"/>
            <a:ext cx="12404993" cy="7126894"/>
          </a:xfrm>
          <a:prstGeom prst="rect">
            <a:avLst/>
          </a:prstGeom>
          <a:solidFill>
            <a:srgbClr val="008868"/>
          </a:solidFill>
          <a:ln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66150D-D098-45A5-B53A-E4103C162209}"/>
              </a:ext>
            </a:extLst>
          </p:cNvPr>
          <p:cNvSpPr txBox="1">
            <a:spLocks/>
          </p:cNvSpPr>
          <p:nvPr/>
        </p:nvSpPr>
        <p:spPr>
          <a:xfrm>
            <a:off x="439097" y="-234059"/>
            <a:ext cx="10724027" cy="11515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2400" kern="0" dirty="0">
                <a:solidFill>
                  <a:schemeClr val="bg1"/>
                </a:solidFill>
              </a:rPr>
              <a:t>   </a:t>
            </a:r>
            <a:r>
              <a:rPr lang="en-US" sz="2400" b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3: Park on Riverfront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17DD9E-6423-412D-9D79-89600AA7E7D4}"/>
              </a:ext>
            </a:extLst>
          </p:cNvPr>
          <p:cNvSpPr txBox="1">
            <a:spLocks/>
          </p:cNvSpPr>
          <p:nvPr/>
        </p:nvSpPr>
        <p:spPr>
          <a:xfrm>
            <a:off x="1029038" y="620699"/>
            <a:ext cx="3809421" cy="661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500" b="1" kern="1200" baseline="0">
                <a:solidFill>
                  <a:schemeClr val="accent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 Sewell Park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FB6E08-7AF1-4EFA-B5E1-20685D71D8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63" y="1056152"/>
            <a:ext cx="5089352" cy="58037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B85E88A-7777-4CC7-822E-4B409E4E8270}"/>
              </a:ext>
            </a:extLst>
          </p:cNvPr>
          <p:cNvSpPr txBox="1">
            <a:spLocks/>
          </p:cNvSpPr>
          <p:nvPr/>
        </p:nvSpPr>
        <p:spPr>
          <a:xfrm>
            <a:off x="6320000" y="21170"/>
            <a:ext cx="4842962" cy="641130"/>
          </a:xfrm>
          <a:prstGeom prst="rect">
            <a:avLst/>
          </a:prstGeom>
          <a:solidFill>
            <a:srgbClr val="008868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2400" kern="0" dirty="0">
                <a:solidFill>
                  <a:schemeClr val="bg1"/>
                </a:solidFill>
              </a:rPr>
              <a:t>   </a:t>
            </a:r>
            <a:r>
              <a:rPr lang="en-US" sz="2400" b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4: Park on Bayfront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0C07509-081B-4D47-A49B-A3128A65765A}"/>
              </a:ext>
            </a:extLst>
          </p:cNvPr>
          <p:cNvSpPr txBox="1">
            <a:spLocks/>
          </p:cNvSpPr>
          <p:nvPr/>
        </p:nvSpPr>
        <p:spPr>
          <a:xfrm>
            <a:off x="7039865" y="594951"/>
            <a:ext cx="4409396" cy="661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500" b="1" kern="1200" baseline="0">
                <a:solidFill>
                  <a:schemeClr val="accent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 Margaret Pace Park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DA23AA-5EC4-4139-BFE7-70EE9AF2A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344" y="1060107"/>
            <a:ext cx="5089352" cy="57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2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D8609D-7128-4E46-9A75-37D9DEB6D8B0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B2488E-68AD-457C-832B-EFABDBDFCB8F}"/>
              </a:ext>
            </a:extLst>
          </p:cNvPr>
          <p:cNvSpPr txBox="1">
            <a:spLocks/>
          </p:cNvSpPr>
          <p:nvPr/>
        </p:nvSpPr>
        <p:spPr>
          <a:xfrm>
            <a:off x="338695" y="-20352"/>
            <a:ext cx="8796595" cy="1113811"/>
          </a:xfrm>
          <a:prstGeom prst="rect">
            <a:avLst/>
          </a:prstGeom>
          <a:solidFill>
            <a:srgbClr val="008868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&amp; Prioritize Strategies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A87A1D-A650-4D9E-85FD-044AC9D71DFC}"/>
              </a:ext>
            </a:extLst>
          </p:cNvPr>
          <p:cNvCxnSpPr>
            <a:cxnSpLocks/>
          </p:cNvCxnSpPr>
          <p:nvPr/>
        </p:nvCxnSpPr>
        <p:spPr>
          <a:xfrm>
            <a:off x="423425" y="1032933"/>
            <a:ext cx="10932552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09C35C5-8F1F-4EB6-A320-2B58F920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92" y="1163645"/>
            <a:ext cx="5154378" cy="559228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5E188B6-8127-4DE6-ACFA-707D29274F20}"/>
              </a:ext>
            </a:extLst>
          </p:cNvPr>
          <p:cNvSpPr txBox="1">
            <a:spLocks/>
          </p:cNvSpPr>
          <p:nvPr/>
        </p:nvSpPr>
        <p:spPr>
          <a:xfrm>
            <a:off x="338696" y="1463034"/>
            <a:ext cx="5348001" cy="51685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Held a Dept workshop to brainstorm strategy ideas for each typology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 “menu” ranged from green to gray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Short-list strategies were evaluated to understand tradeoffs and preferences: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Engineering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                                          Feasibility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B82ED4-24CF-40BD-9B20-AA507235A2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099" y="2445656"/>
            <a:ext cx="3608646" cy="44093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19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D8609D-7128-4E46-9A75-37D9DEB6D8B0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77B46-2CEB-436F-27EE-3383A8A3B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41" y="-89484"/>
            <a:ext cx="5526125" cy="718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BA3B94-524B-CFF9-BBD5-9511A3652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165" y="-89485"/>
            <a:ext cx="5449943" cy="707281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A80840-3EEE-DE18-B0E2-938E725D3796}"/>
              </a:ext>
            </a:extLst>
          </p:cNvPr>
          <p:cNvSpPr txBox="1">
            <a:spLocks/>
          </p:cNvSpPr>
          <p:nvPr/>
        </p:nvSpPr>
        <p:spPr>
          <a:xfrm rot="16200000">
            <a:off x="-2398197" y="920186"/>
            <a:ext cx="5831298" cy="1113811"/>
          </a:xfrm>
          <a:prstGeom prst="rect">
            <a:avLst/>
          </a:prstGeom>
          <a:solidFill>
            <a:srgbClr val="008868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800" b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 Menu</a:t>
            </a:r>
          </a:p>
        </p:txBody>
      </p:sp>
    </p:spTree>
    <p:extLst>
      <p:ext uri="{BB962C8B-B14F-4D97-AF65-F5344CB8AC3E}">
        <p14:creationId xmlns:p14="http://schemas.microsoft.com/office/powerpoint/2010/main" val="190530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D8609D-7128-4E46-9A75-37D9DEB6D8B0}"/>
              </a:ext>
            </a:extLst>
          </p:cNvPr>
          <p:cNvSpPr/>
          <p:nvPr/>
        </p:nvSpPr>
        <p:spPr>
          <a:xfrm>
            <a:off x="-121186" y="-186267"/>
            <a:ext cx="12404993" cy="7126894"/>
          </a:xfrm>
          <a:prstGeom prst="rect">
            <a:avLst/>
          </a:prstGeom>
          <a:solidFill>
            <a:srgbClr val="008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B2488E-68AD-457C-832B-EFABDBDFCB8F}"/>
              </a:ext>
            </a:extLst>
          </p:cNvPr>
          <p:cNvSpPr txBox="1">
            <a:spLocks/>
          </p:cNvSpPr>
          <p:nvPr/>
        </p:nvSpPr>
        <p:spPr>
          <a:xfrm>
            <a:off x="338695" y="-20352"/>
            <a:ext cx="9580367" cy="1113811"/>
          </a:xfrm>
          <a:prstGeom prst="rect">
            <a:avLst/>
          </a:prstGeom>
          <a:solidFill>
            <a:srgbClr val="008868">
              <a:alpha val="80000"/>
            </a:srgb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4500" b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Combining Strategies into Alternatives</a:t>
            </a:r>
            <a:endParaRPr lang="en-US" sz="2900" b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A87A1D-A650-4D9E-85FD-044AC9D71DFC}"/>
              </a:ext>
            </a:extLst>
          </p:cNvPr>
          <p:cNvCxnSpPr>
            <a:cxnSpLocks/>
          </p:cNvCxnSpPr>
          <p:nvPr/>
        </p:nvCxnSpPr>
        <p:spPr>
          <a:xfrm>
            <a:off x="423425" y="1032933"/>
            <a:ext cx="10932552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39F4133-73F6-40AF-B619-F6E7D9604EF0}"/>
              </a:ext>
            </a:extLst>
          </p:cNvPr>
          <p:cNvSpPr txBox="1">
            <a:spLocks/>
          </p:cNvSpPr>
          <p:nvPr/>
        </p:nvSpPr>
        <p:spPr>
          <a:xfrm>
            <a:off x="680255" y="1687481"/>
            <a:ext cx="3589067" cy="493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strategies grouped into alternatives (options)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3 options for each typology location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Covers range of nature-based interventions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D4539-55E4-4555-9103-430E7646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102" y="1268610"/>
            <a:ext cx="7415586" cy="5541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D84A6D-CAD1-4FEA-B164-CDB35FB9ACF6}"/>
              </a:ext>
            </a:extLst>
          </p:cNvPr>
          <p:cNvSpPr txBox="1"/>
          <p:nvPr/>
        </p:nvSpPr>
        <p:spPr>
          <a:xfrm>
            <a:off x="714373" y="6441657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Example from End-of-Road on Riverfront</a:t>
            </a:r>
          </a:p>
        </p:txBody>
      </p:sp>
    </p:spTree>
    <p:extLst>
      <p:ext uri="{BB962C8B-B14F-4D97-AF65-F5344CB8AC3E}">
        <p14:creationId xmlns:p14="http://schemas.microsoft.com/office/powerpoint/2010/main" val="5688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0AA115-B331-7B4A-6E4A-2F9E2FC57D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2"/>
          <a:stretch/>
        </p:blipFill>
        <p:spPr>
          <a:xfrm>
            <a:off x="6031690" y="2613522"/>
            <a:ext cx="5790520" cy="4012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1E7EA7-EB69-481A-A2BD-2421E44240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6" y="169090"/>
            <a:ext cx="6096000" cy="4064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519E3B-99CB-95F0-B213-66E09048D965}"/>
              </a:ext>
            </a:extLst>
          </p:cNvPr>
          <p:cNvSpPr txBox="1"/>
          <p:nvPr/>
        </p:nvSpPr>
        <p:spPr>
          <a:xfrm>
            <a:off x="5538650" y="416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Typology 1 – End-of-Road on the Riverfront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AEF8C-93EB-F54E-D7A9-5EB5BE4FFB5E}"/>
              </a:ext>
            </a:extLst>
          </p:cNvPr>
          <p:cNvSpPr txBox="1"/>
          <p:nvPr/>
        </p:nvSpPr>
        <p:spPr>
          <a:xfrm>
            <a:off x="5538650" y="848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5</a:t>
            </a:r>
            <a:r>
              <a:rPr lang="en-US" sz="1800" b="1" kern="0" baseline="3000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800" b="1" kern="0" dirty="0">
                <a:solidFill>
                  <a:srgbClr val="0088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Ave</a:t>
            </a:r>
            <a:endParaRPr lang="en-US" sz="1100" b="1" kern="0" dirty="0">
              <a:solidFill>
                <a:srgbClr val="0088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D6AF9-6D96-F33C-0AAF-E4CF97DC18C6}"/>
              </a:ext>
            </a:extLst>
          </p:cNvPr>
          <p:cNvSpPr txBox="1"/>
          <p:nvPr/>
        </p:nvSpPr>
        <p:spPr>
          <a:xfrm>
            <a:off x="5538650" y="1217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800" b="1" kern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1</a:t>
            </a:r>
            <a:endParaRPr lang="en-US" sz="1100" b="1" kern="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1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81ec8c-f634-4d77-b5ee-cad148c4d138" xsi:nil="true"/>
    <lcf76f155ced4ddcb4097134ff3c332f xmlns="269db862-89f1-4a22-b6d6-a5aa983943c4">
      <Terms xmlns="http://schemas.microsoft.com/office/infopath/2007/PartnerControls"/>
    </lcf76f155ced4ddcb4097134ff3c332f>
    <MigrationWizIdPermissionLevels xmlns="269db862-89f1-4a22-b6d6-a5aa983943c4" xsi:nil="true"/>
    <MigrationWizId xmlns="269db862-89f1-4a22-b6d6-a5aa983943c4" xsi:nil="true"/>
    <MigrationWizIdPermissions xmlns="269db862-89f1-4a22-b6d6-a5aa983943c4" xsi:nil="true"/>
    <MigrationWizIdDocumentLibraryPermissions xmlns="269db862-89f1-4a22-b6d6-a5aa983943c4" xsi:nil="true"/>
    <MigrationWizIdSecurityGroups xmlns="269db862-89f1-4a22-b6d6-a5aa983943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03760F0FE3F4FB0E8414532591E28" ma:contentTypeVersion="19" ma:contentTypeDescription="Create a new document." ma:contentTypeScope="" ma:versionID="30f1b0c941f67751607d385afe0111d6">
  <xsd:schema xmlns:xsd="http://www.w3.org/2001/XMLSchema" xmlns:xs="http://www.w3.org/2001/XMLSchema" xmlns:p="http://schemas.microsoft.com/office/2006/metadata/properties" xmlns:ns2="269db862-89f1-4a22-b6d6-a5aa983943c4" xmlns:ns3="1281ec8c-f634-4d77-b5ee-cad148c4d138" targetNamespace="http://schemas.microsoft.com/office/2006/metadata/properties" ma:root="true" ma:fieldsID="41097f93d9c52497b59405bc7ecf5f69" ns2:_="" ns3:_="">
    <xsd:import namespace="269db862-89f1-4a22-b6d6-a5aa983943c4"/>
    <xsd:import namespace="1281ec8c-f634-4d77-b5ee-cad148c4d138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db862-89f1-4a22-b6d6-a5aa983943c4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580f064-7026-4b7e-987a-6f9062e66e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1ec8c-f634-4d77-b5ee-cad148c4d13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df769bc-6579-4681-ab40-7df90adb3958}" ma:internalName="TaxCatchAll" ma:showField="CatchAllData" ma:web="1281ec8c-f634-4d77-b5ee-cad148c4d1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DDEF53-634D-4E3E-AE42-52EBC1867B4C}">
  <ds:schemaRefs>
    <ds:schemaRef ds:uri="http://purl.org/dc/elements/1.1/"/>
    <ds:schemaRef ds:uri="1281ec8c-f634-4d77-b5ee-cad148c4d138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269db862-89f1-4a22-b6d6-a5aa983943c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32B33D4-FFA9-4609-B8C4-9D154CA6A1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BFD1D3-78D0-4D9F-A980-839D98E1F1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db862-89f1-4a22-b6d6-a5aa983943c4"/>
    <ds:schemaRef ds:uri="1281ec8c-f634-4d77-b5ee-cad148c4d1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906</Words>
  <Application>Microsoft Office PowerPoint</Application>
  <PresentationFormat>Widescreen</PresentationFormat>
  <Paragraphs>156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Open Sans Light</vt:lpstr>
      <vt:lpstr>Open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Erica</dc:creator>
  <cp:lastModifiedBy>Brubaker, Sonia</cp:lastModifiedBy>
  <cp:revision>91</cp:revision>
  <dcterms:created xsi:type="dcterms:W3CDTF">2022-08-08T12:21:02Z</dcterms:created>
  <dcterms:modified xsi:type="dcterms:W3CDTF">2023-07-20T23:23:13Z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0x010100DAA03760F0FE3F4FB0E8414532591E28</vt:lpwstr>
  </property>
  <property fmtid="{D5CDD505-2E9C-101B-9397-08002B2CF9AE}" pid="3" name="MediaServiceImageTags">
    <vt:lpwstr/>
  </property>
</Properties>
</file>